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2" r:id="rId3"/>
    <p:sldId id="270" r:id="rId4"/>
    <p:sldId id="271" r:id="rId5"/>
    <p:sldId id="267" r:id="rId6"/>
    <p:sldId id="281" r:id="rId7"/>
    <p:sldId id="272" r:id="rId8"/>
    <p:sldId id="282" r:id="rId9"/>
    <p:sldId id="274" r:id="rId10"/>
    <p:sldId id="283" r:id="rId11"/>
    <p:sldId id="263" r:id="rId12"/>
    <p:sldId id="265" r:id="rId13"/>
    <p:sldId id="275" r:id="rId14"/>
    <p:sldId id="276" r:id="rId15"/>
    <p:sldId id="277" r:id="rId16"/>
    <p:sldId id="264" r:id="rId17"/>
    <p:sldId id="268" r:id="rId18"/>
    <p:sldId id="278" r:id="rId19"/>
    <p:sldId id="269" r:id="rId20"/>
    <p:sldId id="279" r:id="rId21"/>
    <p:sldId id="280" r:id="rId22"/>
    <p:sldId id="284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BFBFB"/>
    <a:srgbClr val="EDD89B"/>
    <a:srgbClr val="CEB448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393" autoAdjust="0"/>
  </p:normalViewPr>
  <p:slideViewPr>
    <p:cSldViewPr>
      <p:cViewPr varScale="1">
        <p:scale>
          <a:sx n="84" d="100"/>
          <a:sy n="84" d="100"/>
        </p:scale>
        <p:origin x="158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812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0A52C41-75AA-451B-9F57-080AF1288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77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Trade &amp; Industrial Education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1D7DAE2-177A-41F0-BB00-E052885EB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1633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A8573E3-E874-40AB-9CD6-897D2470F11D}" type="slidenum">
              <a:rPr kumimoji="0" lang="en-US" altLang="en-US" sz="1300" smtClean="0"/>
              <a:pPr>
                <a:spcBef>
                  <a:spcPct val="0"/>
                </a:spcBef>
              </a:pPr>
              <a:t>1</a:t>
            </a:fld>
            <a:endParaRPr kumimoji="0" lang="en-US" altLang="en-US" sz="1300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624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8132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D8BF0E7B-65D0-4EB2-9AD8-8A2E07F7EF7A}" type="slidenum">
              <a:rPr kumimoji="0" lang="en-US" altLang="en-US" sz="1300" smtClean="0"/>
              <a:pPr>
                <a:spcBef>
                  <a:spcPct val="0"/>
                </a:spcBef>
              </a:pPr>
              <a:t>10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4380155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9156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3101AA0-2E0C-484A-9064-9C793261C178}" type="slidenum">
              <a:rPr kumimoji="0" lang="en-US" altLang="en-US" sz="1300" smtClean="0"/>
              <a:pPr>
                <a:spcBef>
                  <a:spcPct val="0"/>
                </a:spcBef>
              </a:pPr>
              <a:t>11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528891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0180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EC624C6-E787-4BDB-9B0A-4F78DA089FEC}" type="slidenum">
              <a:rPr kumimoji="0" lang="en-US" altLang="en-US" sz="1300" smtClean="0"/>
              <a:pPr>
                <a:spcBef>
                  <a:spcPct val="0"/>
                </a:spcBef>
              </a:pPr>
              <a:t>12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604358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04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2D8F3E2-F070-441A-8331-976F55141CD5}" type="slidenum">
              <a:rPr kumimoji="0" lang="en-US" altLang="en-US" sz="1300" smtClean="0"/>
              <a:pPr>
                <a:spcBef>
                  <a:spcPct val="0"/>
                </a:spcBef>
              </a:pPr>
              <a:t>13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0936913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2228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6A7E4C2-EDE5-4C04-B242-A4FC315CF7DF}" type="slidenum">
              <a:rPr kumimoji="0" lang="en-US" altLang="en-US" sz="1300" smtClean="0"/>
              <a:pPr>
                <a:spcBef>
                  <a:spcPct val="0"/>
                </a:spcBef>
              </a:pPr>
              <a:t>14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0190789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3252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C0EAF03-EB92-42B1-9F01-C5914A833336}" type="slidenum">
              <a:rPr kumimoji="0" lang="en-US" altLang="en-US" sz="1300" smtClean="0"/>
              <a:pPr>
                <a:spcBef>
                  <a:spcPct val="0"/>
                </a:spcBef>
              </a:pPr>
              <a:t>15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8887214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4276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383B9D23-6E99-4B64-8E74-44A9305FAA97}" type="slidenum">
              <a:rPr kumimoji="0" lang="en-US" altLang="en-US" sz="1300" smtClean="0"/>
              <a:pPr>
                <a:spcBef>
                  <a:spcPct val="0"/>
                </a:spcBef>
              </a:pPr>
              <a:t>16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797761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5300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83955B2-23AA-43C5-8226-C0779AFAA95C}" type="slidenum">
              <a:rPr kumimoji="0" lang="en-US" altLang="en-US" sz="1300" smtClean="0"/>
              <a:pPr>
                <a:spcBef>
                  <a:spcPct val="0"/>
                </a:spcBef>
              </a:pPr>
              <a:t>17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0009674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/>
              <a:t>AOL eventually bought Netscape.</a:t>
            </a:r>
          </a:p>
        </p:txBody>
      </p:sp>
      <p:sp>
        <p:nvSpPr>
          <p:cNvPr id="56324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19C5428E-40FC-4C5A-8D1F-48EEFA97047E}" type="slidenum">
              <a:rPr kumimoji="0" lang="en-US" altLang="en-US" sz="1300" smtClean="0"/>
              <a:pPr>
                <a:spcBef>
                  <a:spcPct val="0"/>
                </a:spcBef>
              </a:pPr>
              <a:t>18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9171647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7348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1C65C7FF-D6F1-40FD-B08D-9999E36F57A2}" type="slidenum">
              <a:rPr kumimoji="0" lang="en-US" altLang="en-US" sz="1300" smtClean="0"/>
              <a:pPr>
                <a:spcBef>
                  <a:spcPct val="0"/>
                </a:spcBef>
              </a:pPr>
              <a:t>19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145480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D0382602-9259-4E81-98B7-860B923A4DD1}" type="slidenum">
              <a:rPr kumimoji="0" lang="en-US" altLang="en-US" sz="1300" smtClean="0"/>
              <a:pPr>
                <a:spcBef>
                  <a:spcPct val="0"/>
                </a:spcBef>
              </a:pPr>
              <a:t>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347153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8372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74D38CF8-0BAC-4DBD-BF53-F22BF00B02E9}" type="slidenum">
              <a:rPr kumimoji="0" lang="en-US" altLang="en-US" sz="1300" smtClean="0"/>
              <a:pPr>
                <a:spcBef>
                  <a:spcPct val="0"/>
                </a:spcBef>
              </a:pPr>
              <a:t>20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7801949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9396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593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C5689E4-670D-4179-B054-B788CBD1AA71}" type="slidenum">
              <a:rPr kumimoji="0" lang="en-US" altLang="en-US" sz="1300" smtClean="0"/>
              <a:pPr>
                <a:spcBef>
                  <a:spcPct val="0"/>
                </a:spcBef>
              </a:pPr>
              <a:t>21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481056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FE7FEBD-6EFB-4BF7-AFFB-321C9E5982D2}" type="slidenum">
              <a:rPr kumimoji="0" lang="en-US" altLang="en-US" sz="1300" smtClean="0"/>
              <a:pPr>
                <a:spcBef>
                  <a:spcPct val="0"/>
                </a:spcBef>
              </a:pPr>
              <a:t>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880741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/>
              <a:t>Map showing the four institutions which made up the Arpanet.</a:t>
            </a:r>
          </a:p>
        </p:txBody>
      </p:sp>
      <p:sp>
        <p:nvSpPr>
          <p:cNvPr id="41988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8641007-530C-452B-A4CA-6311F975B595}" type="slidenum">
              <a:rPr kumimoji="0" lang="en-US" altLang="en-US" sz="1300" smtClean="0"/>
              <a:pPr>
                <a:spcBef>
                  <a:spcPct val="0"/>
                </a:spcBef>
              </a:pPr>
              <a:t>4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609476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D6116307-7038-42B2-A3E1-82213462579D}" type="slidenum">
              <a:rPr kumimoji="0" lang="en-US" altLang="en-US" sz="1300" smtClean="0"/>
              <a:pPr>
                <a:spcBef>
                  <a:spcPct val="0"/>
                </a:spcBef>
              </a:pPr>
              <a:t>5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994745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DDC0FDD-7F7B-41FE-ADB0-75D0B75FEF5A}" type="slidenum">
              <a:rPr kumimoji="0" lang="en-US" altLang="en-US" sz="1300" smtClean="0"/>
              <a:pPr>
                <a:spcBef>
                  <a:spcPct val="0"/>
                </a:spcBef>
              </a:pPr>
              <a:t>6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318058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450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AFE920B7-2FAE-439C-AF6C-555847D06551}" type="slidenum">
              <a:rPr kumimoji="0" lang="en-US" altLang="en-US" sz="1300" smtClean="0"/>
              <a:pPr>
                <a:spcBef>
                  <a:spcPct val="0"/>
                </a:spcBef>
              </a:pPr>
              <a:t>7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638916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6084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460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75345F1-7A6D-4B80-937B-B5471DE548BC}" type="slidenum">
              <a:rPr kumimoji="0" lang="en-US" altLang="en-US" sz="1300" smtClean="0"/>
              <a:pPr>
                <a:spcBef>
                  <a:spcPct val="0"/>
                </a:spcBef>
              </a:pPr>
              <a:t>8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59306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470B35F-F5D0-49CB-BAE9-88BC45F4403B}" type="slidenum">
              <a:rPr kumimoji="0" lang="en-US" altLang="en-US" sz="1300" smtClean="0"/>
              <a:pPr>
                <a:spcBef>
                  <a:spcPct val="0"/>
                </a:spcBef>
              </a:pPr>
              <a:t>9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673874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0"/>
          <p:cNvSpPr>
            <a:spLocks noChangeShapeType="1"/>
          </p:cNvSpPr>
          <p:nvPr/>
        </p:nvSpPr>
        <p:spPr bwMode="auto">
          <a:xfrm>
            <a:off x="533400" y="2819400"/>
            <a:ext cx="8001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9" descr="IT 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57200"/>
            <a:ext cx="1914525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8001000" cy="1000125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685087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3733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02527-AB34-45EE-8242-AACB23E553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87813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621DD-B3EF-4A5E-BCFE-44C3766178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77473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F9C69-15C8-408E-9D71-338FCD2A11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90389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3D687-DC9D-4C6E-875D-7AB542D46D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67509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79286-6586-4383-8217-C0F5848570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84775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C9224-6C48-4EB4-87BD-78504D7F6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27407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z="800">
                <a:effectLst/>
              </a:defRPr>
            </a:lvl1pPr>
          </a:lstStyle>
          <a:p>
            <a:pPr>
              <a:defRPr/>
            </a:pPr>
            <a:r>
              <a:t>Copyright © Texas Education Agency, 2013.  All rights reserved.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820A2-2802-46BD-8845-B1AD0DD018E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655789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637B1-EC9A-43F3-819B-C95FC5B4E1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0300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69040-8BDE-46EF-9EC0-B3D10C17B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22492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833B7-0A6F-43E8-B150-124F29C866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6960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9DB5B-F6F0-402B-AA72-85F524A34B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7230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9FAE3-DF38-4FF6-A1DA-21DF1AAEFD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563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95253-ECC8-42EF-A0FE-E3C6CBFC7B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44762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04D59-1FBD-4B96-BE71-A96DDE6933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99475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6248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 dirty="0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865F780-FA29-4E0B-BE23-198C4BBD71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IT Logo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1000"/>
            <a:ext cx="1914525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9" r:id="rId1"/>
    <p:sldLayoutId id="2147484410" r:id="rId2"/>
    <p:sldLayoutId id="2147484411" r:id="rId3"/>
    <p:sldLayoutId id="2147484412" r:id="rId4"/>
    <p:sldLayoutId id="2147484413" r:id="rId5"/>
    <p:sldLayoutId id="2147484414" r:id="rId6"/>
    <p:sldLayoutId id="2147484415" r:id="rId7"/>
    <p:sldLayoutId id="2147484416" r:id="rId8"/>
    <p:sldLayoutId id="2147484417" r:id="rId9"/>
    <p:sldLayoutId id="2147484418" r:id="rId10"/>
    <p:sldLayoutId id="2147484419" r:id="rId11"/>
    <p:sldLayoutId id="2147484420" r:id="rId12"/>
    <p:sldLayoutId id="2147484421" r:id="rId13"/>
    <p:sldLayoutId id="2147484422" r:id="rId14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rgbClr val="000066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rgbClr val="000066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rgbClr val="000066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BWhzz_Gn1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191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Copyright © Texas Education Agency, 2013.  All rights reserved.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0F810C2-BAE7-47F4-A395-614B4148F8EE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66"/>
                </a:solidFill>
              </a:rPr>
              <a:t> Web Technologies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049588"/>
            <a:ext cx="8610600" cy="2362200"/>
          </a:xfrm>
        </p:spPr>
        <p:txBody>
          <a:bodyPr/>
          <a:lstStyle/>
          <a:p>
            <a:pPr eaLnBrk="1" hangingPunct="1"/>
            <a:r>
              <a:rPr lang="en-US" altLang="en-US"/>
              <a:t>Internet Fundamentals and Background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flipH="1">
            <a:off x="3627118" y="3810000"/>
            <a:ext cx="5059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MH Zarate</a:t>
            </a:r>
          </a:p>
          <a:p>
            <a:pPr algn="r"/>
            <a:r>
              <a:rPr lang="en-US" dirty="0"/>
              <a:t>Rivera ECHS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Information is Transmitted Online	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rules of how information should be handled on the Internet are called </a:t>
            </a:r>
            <a:r>
              <a:rPr lang="en-US" altLang="en-US" b="1"/>
              <a:t>protocols</a:t>
            </a:r>
            <a:r>
              <a:rPr lang="en-US" altLang="en-US"/>
              <a:t>.</a:t>
            </a:r>
          </a:p>
          <a:p>
            <a:pPr lvl="1"/>
            <a:r>
              <a:rPr lang="en-US" altLang="en-US"/>
              <a:t>Web Pages -- http (hypertext transfer protocol)</a:t>
            </a:r>
          </a:p>
          <a:p>
            <a:pPr lvl="1"/>
            <a:r>
              <a:rPr lang="en-US" altLang="en-US"/>
              <a:t>Email – POP (Post Office Protocol)</a:t>
            </a:r>
          </a:p>
          <a:p>
            <a:pPr lvl="1"/>
            <a:r>
              <a:rPr lang="en-US" altLang="en-US"/>
              <a:t>File Transfer – FTP (File Transfer Protocol)</a:t>
            </a:r>
          </a:p>
          <a:p>
            <a:pPr lvl="1"/>
            <a:r>
              <a:rPr lang="en-US" altLang="en-US"/>
              <a:t>Telnet – Terminal connection for direct communication</a:t>
            </a:r>
          </a:p>
          <a:p>
            <a:pPr lvl="1"/>
            <a:endParaRPr lang="en-US" altLang="en-US"/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altLang="en-US" sz="8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A9BA841-A7AE-4226-8FDF-592C8370A95C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Early Uses of the Internet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When the Internet first came out, computers were only used by the government, businesses, universities, and the scientific community.</a:t>
            </a:r>
          </a:p>
          <a:p>
            <a:r>
              <a:rPr lang="en-US" altLang="en-US"/>
              <a:t>The general public had no interest in computers, much less the Internet.</a:t>
            </a:r>
          </a:p>
          <a:p>
            <a:r>
              <a:rPr lang="en-US" altLang="en-US"/>
              <a:t>The Internet was used primarily by the scientific community to share research information.</a:t>
            </a:r>
          </a:p>
          <a:p>
            <a:endParaRPr lang="en-US" altLang="en-US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altLang="en-US" sz="8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F686CFD-D575-4B43-9AB6-ACA21F6198F8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Early Uses of the Internet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Internet only allowed researchers to send email and access files for download, which was very inefficient when searching for specific information.</a:t>
            </a:r>
          </a:p>
          <a:p>
            <a:endParaRPr lang="en-US" altLang="en-US"/>
          </a:p>
          <a:p>
            <a:r>
              <a:rPr lang="en-US" altLang="en-US"/>
              <a:t>Researchers often had to download hundreds of unnecessary document to their computers.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altLang="en-US" sz="8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37E2118-F8CF-4344-A35E-D7E444DE91DC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Tim Burners-Lee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7696200" cy="3233737"/>
          </a:xfrm>
        </p:spPr>
        <p:txBody>
          <a:bodyPr/>
          <a:lstStyle/>
          <a:p>
            <a:r>
              <a:rPr lang="en-US" altLang="en-US" dirty="0"/>
              <a:t>Tim Burners-Lee in Geneva, Switzerland.</a:t>
            </a:r>
          </a:p>
          <a:p>
            <a:r>
              <a:rPr lang="en-US" altLang="en-US" dirty="0"/>
              <a:t>Tim was trying to come up with a more efficient method of online communication among research institutions without having to download documents to get information.</a:t>
            </a: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altLang="en-US" sz="8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D89A86A-30BA-414E-AE3D-EAB8E79E6394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857" y="4516438"/>
            <a:ext cx="2879085" cy="161448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Tim Burners-Lee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5257800" cy="4411662"/>
          </a:xfrm>
        </p:spPr>
        <p:txBody>
          <a:bodyPr/>
          <a:lstStyle/>
          <a:p>
            <a:r>
              <a:rPr lang="en-US" altLang="en-US"/>
              <a:t>Tim was inspired by the book “Enquire Within Upon Everything” by its vast amounts of random information.</a:t>
            </a:r>
          </a:p>
          <a:p>
            <a:r>
              <a:rPr lang="en-US" altLang="en-US"/>
              <a:t>Tim developed a digital notebook to organize and keep track of the online information.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altLang="en-US" sz="8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733AC1D-A9D4-4B03-81B0-6E8A2E6DB7B9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Tim Burners-Lee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This digital notebook allowed for words to be linked directly to other pieces of information.</a:t>
            </a:r>
          </a:p>
          <a:p>
            <a:r>
              <a:rPr lang="en-US" altLang="en-US"/>
              <a:t>To achieve this, Tim invented Hyper-Text Markup Language (HTML).</a:t>
            </a:r>
          </a:p>
          <a:p>
            <a:r>
              <a:rPr lang="en-US" altLang="en-US"/>
              <a:t>HTML allowed researchers to view and link directly to information without having to download all the files to the computers.</a:t>
            </a: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altLang="en-US" sz="8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6A6E421-1FA9-4435-B02F-8806AAA14CFB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Internet &amp; the WWW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Internet itself is the connectivity of computers. </a:t>
            </a:r>
          </a:p>
          <a:p>
            <a:r>
              <a:rPr lang="en-US" altLang="en-US"/>
              <a:t>Prior to Tim’s invention of the World Wide Web, there was no formatted text, graphical content; everything was command line driven.</a:t>
            </a:r>
          </a:p>
          <a:p>
            <a:r>
              <a:rPr lang="en-US" altLang="en-US"/>
              <a:t>The World Wide Web is the graphical environment that we are all accustomed to working in.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altLang="en-US" sz="8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0863E83-6E7F-4F44-A769-A708AFECFBCF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Browser Showdown!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1663"/>
          </a:xfrm>
        </p:spPr>
        <p:txBody>
          <a:bodyPr/>
          <a:lstStyle/>
          <a:p>
            <a:r>
              <a:rPr lang="en-US" altLang="en-US"/>
              <a:t>Research and see if you can find the very first browser made available to the public.</a:t>
            </a:r>
          </a:p>
          <a:p>
            <a:pPr lvl="1"/>
            <a:r>
              <a:rPr lang="en-US" altLang="en-US"/>
              <a:t>The browser was sold in stores and was the dominate web browser in the beginning.</a:t>
            </a:r>
          </a:p>
          <a:p>
            <a:r>
              <a:rPr lang="en-US" altLang="en-US"/>
              <a:t>Can you find out the next browser introduced, creating competition between the two companies?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altLang="en-US" sz="8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3B1C150-41EF-4140-B886-E3BF7B856382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Browser Showdown!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Research and find out which company created the first operating system.</a:t>
            </a:r>
          </a:p>
          <a:p>
            <a:r>
              <a:rPr lang="en-US" altLang="en-US"/>
              <a:t>With that move, the US Government got involved and attempted to split up the company, separating the operating system and browser.</a:t>
            </a:r>
          </a:p>
          <a:p>
            <a:r>
              <a:rPr lang="en-US" altLang="en-US"/>
              <a:t>How did the result of that action help or hurt the first and second companies you researched?</a:t>
            </a: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altLang="en-US" sz="8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FEF6F3F-B63D-44E7-9396-9EC8686EA9D7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Internet Today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15 years ago when you wanted to get connected online, you would connect your phone line to your computer and dial into an internet service provider.</a:t>
            </a:r>
          </a:p>
          <a:p>
            <a:endParaRPr lang="en-US" altLang="en-US"/>
          </a:p>
          <a:p>
            <a:r>
              <a:rPr lang="en-US" altLang="en-US"/>
              <a:t>Now the Internet has become integrated into just about every aspect of our lives.</a:t>
            </a:r>
          </a:p>
          <a:p>
            <a:endParaRPr lang="en-US" altLang="en-US"/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altLang="en-US" sz="8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0AE3D86-8947-4673-8251-B2AE6AA77A29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Development of the Internet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Began during the cold war</a:t>
            </a:r>
          </a:p>
          <a:p>
            <a:pPr eaLnBrk="1" hangingPunct="1"/>
            <a:r>
              <a:rPr lang="en-US" altLang="en-US" dirty="0"/>
              <a:t>US Military needed a new method of communication in case of nuclear war.</a:t>
            </a:r>
          </a:p>
          <a:p>
            <a:pPr lvl="1" eaLnBrk="1" hangingPunct="1"/>
            <a:r>
              <a:rPr lang="en-US" altLang="en-US" dirty="0"/>
              <a:t>It had to be reliable.</a:t>
            </a:r>
          </a:p>
          <a:p>
            <a:pPr lvl="1" eaLnBrk="1" hangingPunct="1"/>
            <a:r>
              <a:rPr lang="en-US" altLang="en-US" dirty="0"/>
              <a:t>It could not depend on a central hub.</a:t>
            </a:r>
          </a:p>
          <a:p>
            <a:pPr lvl="1" eaLnBrk="1" hangingPunct="1"/>
            <a:r>
              <a:rPr lang="en-US" altLang="en-US" dirty="0"/>
              <a:t>It would have to continue to function should part of it go down during a nuclear attack. </a:t>
            </a:r>
          </a:p>
          <a:p>
            <a:pPr marL="344487" lvl="1" indent="0" eaLnBrk="1" hangingPunct="1">
              <a:buNone/>
            </a:pPr>
            <a:endParaRPr lang="en-US" altLang="en-US" dirty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altLang="en-US" sz="800"/>
              <a:t>Copyright © Texas Education Agency, 2013.  All rights reserved.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0E160A6-0EF6-45E6-AE43-7DF233B81E29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Internet Today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We use the Internet for more than just surfing web pages on the computer.</a:t>
            </a:r>
          </a:p>
          <a:p>
            <a:r>
              <a:rPr lang="en-US" altLang="en-US"/>
              <a:t>Web sites have become so interactive that they have become a huge part of everyday life:</a:t>
            </a:r>
          </a:p>
          <a:p>
            <a:pPr lvl="1"/>
            <a:r>
              <a:rPr lang="en-US" altLang="en-US"/>
              <a:t>social networking sites;</a:t>
            </a:r>
          </a:p>
          <a:p>
            <a:pPr lvl="1"/>
            <a:r>
              <a:rPr lang="en-US" altLang="en-US"/>
              <a:t>travel sites; </a:t>
            </a:r>
          </a:p>
          <a:p>
            <a:pPr lvl="1"/>
            <a:r>
              <a:rPr lang="en-US" altLang="en-US"/>
              <a:t>auction sites; </a:t>
            </a:r>
          </a:p>
          <a:p>
            <a:pPr lvl="1"/>
            <a:r>
              <a:rPr lang="en-US" altLang="en-US"/>
              <a:t>just to name a few.</a:t>
            </a:r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altLang="en-US" sz="8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D0B1960-D940-49CE-8A90-5410D51178A5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Internet Today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Internet has moved beyond the computer to our cell phones, TVs, and even home appliances.</a:t>
            </a:r>
          </a:p>
          <a:p>
            <a:endParaRPr lang="en-US" altLang="en-US"/>
          </a:p>
          <a:p>
            <a:r>
              <a:rPr lang="en-US" altLang="en-US"/>
              <a:t>The portability of the Internet has spawned many new technologies, such as location based applications that integrate the Internet with GPS.</a:t>
            </a:r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altLang="en-US" sz="8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2C57EB2-585C-42B9-B933-CF28721BEC72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Warriors of the Net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820A2-2802-46BD-8845-B1AD0DD018E4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pic>
        <p:nvPicPr>
          <p:cNvPr id="7" name="PBWhzz_Gn1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0" y="26384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60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Development of the Internet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 Department of Defense partnered with a public corporation.</a:t>
            </a:r>
          </a:p>
          <a:p>
            <a:pPr lvl="1"/>
            <a:r>
              <a:rPr lang="en-US" altLang="en-US" dirty="0"/>
              <a:t>They began work on a prototype of the Internet.</a:t>
            </a:r>
          </a:p>
          <a:p>
            <a:pPr lvl="1"/>
            <a:r>
              <a:rPr lang="en-US" altLang="en-US" dirty="0"/>
              <a:t>The final prototype was called Arpanet.</a:t>
            </a:r>
          </a:p>
          <a:p>
            <a:pPr lvl="1"/>
            <a:r>
              <a:rPr lang="en-US" altLang="en-US" dirty="0"/>
              <a:t>Tested by four universities:</a:t>
            </a:r>
          </a:p>
          <a:p>
            <a:pPr lvl="2"/>
            <a:r>
              <a:rPr lang="en-US" altLang="en-US" dirty="0"/>
              <a:t>Stanford Research Institute</a:t>
            </a:r>
          </a:p>
          <a:p>
            <a:pPr lvl="2"/>
            <a:r>
              <a:rPr lang="en-US" altLang="en-US" dirty="0"/>
              <a:t>UCLA</a:t>
            </a:r>
          </a:p>
          <a:p>
            <a:pPr lvl="2"/>
            <a:r>
              <a:rPr lang="en-US" altLang="en-US" dirty="0"/>
              <a:t>University of California at Santa Barbara</a:t>
            </a:r>
          </a:p>
          <a:p>
            <a:pPr lvl="2"/>
            <a:r>
              <a:rPr lang="en-US" altLang="en-US" dirty="0"/>
              <a:t>University of Utah</a:t>
            </a:r>
          </a:p>
          <a:p>
            <a:pPr lvl="2"/>
            <a:endParaRPr lang="en-US" altLang="en-US" dirty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altLang="en-US" sz="8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B6617E2-4745-4272-8A8F-B0845A7B56E2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Development of the Internet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altLang="en-US" sz="8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100A6A2-C265-4840-A5AC-3F93478B628B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pic>
        <p:nvPicPr>
          <p:cNvPr id="19461" name="Content Placeholder 8" descr="Arpane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6553200" cy="403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Information is Transmitted Online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altLang="en-US" sz="8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83CCE36-0B5F-46F1-B338-44F5517185C4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0485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Internet brought on a very unique method of communicating.</a:t>
            </a:r>
          </a:p>
          <a:p>
            <a:r>
              <a:rPr lang="en-US" altLang="en-US"/>
              <a:t>Traditionally information was routed through a central hub where it was directed to its final destination.</a:t>
            </a:r>
          </a:p>
          <a:p>
            <a:pPr lvl="1"/>
            <a:r>
              <a:rPr lang="en-US" altLang="en-US"/>
              <a:t>Should something happen with the hub, all communication within the network would be halted.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Information is Transmitted Online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TCP – Transfer Control Protocol</a:t>
            </a:r>
          </a:p>
          <a:p>
            <a:pPr lvl="1"/>
            <a:r>
              <a:rPr lang="en-US" altLang="en-US"/>
              <a:t>Based on the Arpanet concept</a:t>
            </a:r>
          </a:p>
          <a:p>
            <a:pPr lvl="1"/>
            <a:r>
              <a:rPr lang="en-US" altLang="en-US"/>
              <a:t>Specifies that information should be broken down into data packets of 1500 characters</a:t>
            </a:r>
          </a:p>
          <a:p>
            <a:r>
              <a:rPr lang="en-US" altLang="en-US"/>
              <a:t>IP – Internet Protocol</a:t>
            </a:r>
          </a:p>
          <a:p>
            <a:pPr lvl="1"/>
            <a:r>
              <a:rPr lang="en-US" altLang="en-US"/>
              <a:t>Specifies that each computer on the Internet should be assigned a unique address</a:t>
            </a:r>
          </a:p>
          <a:p>
            <a:pPr lvl="1"/>
            <a:r>
              <a:rPr lang="en-US" altLang="en-US"/>
              <a:t>The data packets should contain the sending and receiving computers’ addresses</a:t>
            </a: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altLang="en-US" sz="8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47CCA93-A7CA-4E32-B17C-5197DAEF03CE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Information is Transmitted Online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Internet does not use a central hub to direct information.</a:t>
            </a:r>
          </a:p>
          <a:p>
            <a:pPr lvl="1"/>
            <a:r>
              <a:rPr lang="en-US" altLang="en-US"/>
              <a:t>When information is sent from your computer to another computer, the information is sent in multiple data packets which contain both the sending and receiving computers’ IP addresses.</a:t>
            </a:r>
          </a:p>
          <a:p>
            <a:pPr lvl="1"/>
            <a:r>
              <a:rPr lang="en-US" altLang="en-US"/>
              <a:t>As the packets pass through various computers on the way to its destination, it is sent to the next computer closer to its final destination.</a:t>
            </a: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altLang="en-US" sz="8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AAC27A7-B2EB-4F19-85E8-35C66C6303C4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Information is Transmitted Online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/>
              <a:t>Because each packet has the destination address, the packets do not take the same route to the final destination.</a:t>
            </a:r>
          </a:p>
          <a:p>
            <a:pPr lvl="1"/>
            <a:r>
              <a:rPr lang="en-US" altLang="en-US"/>
              <a:t>The computer receiving the information keeps track of which packets have been received and notifies the sending computer when all packets have been received. </a:t>
            </a:r>
          </a:p>
          <a:p>
            <a:pPr lvl="2"/>
            <a:r>
              <a:rPr lang="en-US" altLang="en-US"/>
              <a:t>Should a packet not arrive, the sending computer resends the packet.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altLang="en-US" sz="8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D8BDEB5-6664-422C-8953-745E29B4CA93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Information is Transmitted Online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1663"/>
          </a:xfrm>
        </p:spPr>
        <p:txBody>
          <a:bodyPr/>
          <a:lstStyle/>
          <a:p>
            <a:r>
              <a:rPr lang="en-US" altLang="en-US"/>
              <a:t>TCP/IP specifies how data on the Internet is sent from one computer to another, but there are different types of information that need to be handled differently.</a:t>
            </a:r>
          </a:p>
          <a:p>
            <a:r>
              <a:rPr lang="en-US" altLang="en-US"/>
              <a:t>Different types of information should be handled differently and processed by different applications on the sending and receiving computers.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altLang="en-US" sz="8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6BA4ED1-F547-4C13-A1BB-6B2EF412E20F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880</TotalTime>
  <Words>1414</Words>
  <Application>Microsoft Office PowerPoint</Application>
  <PresentationFormat>On-screen Show (4:3)</PresentationFormat>
  <Paragraphs>182</Paragraphs>
  <Slides>22</Slides>
  <Notes>21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Wingdings</vt:lpstr>
      <vt:lpstr>Network</vt:lpstr>
      <vt:lpstr> Web Technologies</vt:lpstr>
      <vt:lpstr>Development of the Internet</vt:lpstr>
      <vt:lpstr>Development of the Internet</vt:lpstr>
      <vt:lpstr>Development of the Internet</vt:lpstr>
      <vt:lpstr>How Information is Transmitted Online</vt:lpstr>
      <vt:lpstr>How Information is Transmitted Online</vt:lpstr>
      <vt:lpstr>How Information is Transmitted Online</vt:lpstr>
      <vt:lpstr>How Information is Transmitted Online</vt:lpstr>
      <vt:lpstr>How Information is Transmitted Online</vt:lpstr>
      <vt:lpstr>How Information is Transmitted Online </vt:lpstr>
      <vt:lpstr>Early Uses of the Internet</vt:lpstr>
      <vt:lpstr>Early Uses of the Internet</vt:lpstr>
      <vt:lpstr>Tim Burners-Lee</vt:lpstr>
      <vt:lpstr>Tim Burners-Lee</vt:lpstr>
      <vt:lpstr>Tim Burners-Lee</vt:lpstr>
      <vt:lpstr>The Internet &amp; the WWW</vt:lpstr>
      <vt:lpstr>The Browser Showdown!</vt:lpstr>
      <vt:lpstr>The Browser Showdown!</vt:lpstr>
      <vt:lpstr>The Internet Today</vt:lpstr>
      <vt:lpstr>The Internet Today</vt:lpstr>
      <vt:lpstr>The Internet Today</vt:lpstr>
      <vt:lpstr>Warriors of the Net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Scott-Bracey, Pamela</dc:creator>
  <cp:lastModifiedBy>Melinda H. Zarate</cp:lastModifiedBy>
  <cp:revision>141</cp:revision>
  <cp:lastPrinted>1601-01-01T00:00:00Z</cp:lastPrinted>
  <dcterms:created xsi:type="dcterms:W3CDTF">1601-01-01T00:00:00Z</dcterms:created>
  <dcterms:modified xsi:type="dcterms:W3CDTF">2016-08-30T15:23:04Z</dcterms:modified>
</cp:coreProperties>
</file>