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5" r:id="rId3"/>
    <p:sldId id="266" r:id="rId4"/>
    <p:sldId id="274" r:id="rId5"/>
    <p:sldId id="275" r:id="rId6"/>
    <p:sldId id="276" r:id="rId7"/>
    <p:sldId id="278" r:id="rId8"/>
    <p:sldId id="277" r:id="rId9"/>
    <p:sldId id="262" r:id="rId10"/>
    <p:sldId id="263" r:id="rId11"/>
    <p:sldId id="280" r:id="rId12"/>
    <p:sldId id="279" r:id="rId13"/>
    <p:sldId id="281" r:id="rId14"/>
    <p:sldId id="282" r:id="rId15"/>
    <p:sldId id="267" r:id="rId16"/>
    <p:sldId id="268" r:id="rId17"/>
    <p:sldId id="283" r:id="rId18"/>
    <p:sldId id="269" r:id="rId19"/>
    <p:sldId id="284" r:id="rId20"/>
    <p:sldId id="270" r:id="rId21"/>
    <p:sldId id="271" r:id="rId22"/>
    <p:sldId id="273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3" autoAdjust="0"/>
    <p:restoredTop sz="79430" autoAdjust="0"/>
  </p:normalViewPr>
  <p:slideViewPr>
    <p:cSldViewPr>
      <p:cViewPr varScale="1">
        <p:scale>
          <a:sx n="84" d="100"/>
          <a:sy n="84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A077D51-552A-47AF-AD15-BB8318BAF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2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E8C8A97-DCE0-495F-9DCB-18E9F0118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301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64DF1B3-C1E7-45B9-BC5C-E6477020D937}" type="slidenum">
              <a:rPr kumimoji="0" lang="en-US" altLang="en-US" sz="1300" smtClean="0"/>
              <a:pPr>
                <a:spcBef>
                  <a:spcPct val="0"/>
                </a:spcBef>
              </a:pPr>
              <a:t>1</a:t>
            </a:fld>
            <a:endParaRPr kumimoji="0" lang="en-US" altLang="en-US" sz="1300" smtClean="0"/>
          </a:p>
        </p:txBody>
      </p:sp>
      <p:sp>
        <p:nvSpPr>
          <p:cNvPr id="399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2BA5388-D1F0-457B-AFA8-F559F15BDC24}" type="slidenum">
              <a:rPr kumimoji="0" lang="en-US" altLang="en-US" sz="1300" smtClean="0"/>
              <a:pPr>
                <a:spcBef>
                  <a:spcPct val="0"/>
                </a:spcBef>
              </a:pPr>
              <a:t>10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618F025-3BBD-43E7-BCE3-6ABD5B4762AB}" type="slidenum">
              <a:rPr kumimoji="0" lang="en-US" altLang="en-US" sz="1300" smtClean="0"/>
              <a:pPr>
                <a:spcBef>
                  <a:spcPct val="0"/>
                </a:spcBef>
              </a:pPr>
              <a:t>11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2975DDD-95A7-4016-BB9A-D47C284ECD73}" type="slidenum">
              <a:rPr kumimoji="0" lang="en-US" altLang="en-US" sz="1300" smtClean="0"/>
              <a:pPr>
                <a:spcBef>
                  <a:spcPct val="0"/>
                </a:spcBef>
              </a:pPr>
              <a:t>12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8888135-B20A-4263-9FA5-E6C02FAA7B6D}" type="slidenum">
              <a:rPr kumimoji="0" lang="en-US" altLang="en-US" sz="1300" smtClean="0"/>
              <a:pPr>
                <a:spcBef>
                  <a:spcPct val="0"/>
                </a:spcBef>
              </a:pPr>
              <a:t>13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EC38242-E12D-4B38-8FCD-58214B072586}" type="slidenum">
              <a:rPr kumimoji="0" lang="en-US" altLang="en-US" sz="1300" smtClean="0"/>
              <a:pPr>
                <a:spcBef>
                  <a:spcPct val="0"/>
                </a:spcBef>
              </a:pPr>
              <a:t>14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897A098-F8C1-4849-A36F-D87650C6BA25}" type="slidenum">
              <a:rPr kumimoji="0" lang="en-US" altLang="en-US" sz="1300" smtClean="0"/>
              <a:pPr>
                <a:spcBef>
                  <a:spcPct val="0"/>
                </a:spcBef>
              </a:pPr>
              <a:t>15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17E3AF7-D611-49D6-8AF7-5AC24A0B5BAD}" type="slidenum">
              <a:rPr kumimoji="0" lang="en-US" altLang="en-US" sz="1300" smtClean="0"/>
              <a:pPr>
                <a:spcBef>
                  <a:spcPct val="0"/>
                </a:spcBef>
              </a:pPr>
              <a:t>16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D452673-FB99-4BA9-84A2-542055F66E1E}" type="slidenum">
              <a:rPr kumimoji="0" lang="en-US" altLang="en-US" sz="1300" smtClean="0"/>
              <a:pPr>
                <a:spcBef>
                  <a:spcPct val="0"/>
                </a:spcBef>
              </a:pPr>
              <a:t>17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A19A11D-871C-4D85-9DB4-06F97E662728}" type="slidenum">
              <a:rPr kumimoji="0" lang="en-US" altLang="en-US" sz="1300" smtClean="0"/>
              <a:pPr>
                <a:spcBef>
                  <a:spcPct val="0"/>
                </a:spcBef>
              </a:pPr>
              <a:t>18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3A3800A-76BC-4BEB-AE1F-9218FF187A05}" type="slidenum">
              <a:rPr kumimoji="0" lang="en-US" altLang="en-US" sz="1300" smtClean="0"/>
              <a:pPr>
                <a:spcBef>
                  <a:spcPct val="0"/>
                </a:spcBef>
              </a:pPr>
              <a:t>19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Discuss with the students how the overall mission for a website is different for each type of business, and why it is important -- before any website project is started -- to clearly define the purpose and objectives of that website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37BFAA7-D899-4048-B483-5BA4E9681795}" type="slidenum">
              <a:rPr kumimoji="0" lang="en-US" altLang="en-US" sz="1300" smtClean="0"/>
              <a:pPr>
                <a:spcBef>
                  <a:spcPct val="0"/>
                </a:spcBef>
              </a:pPr>
              <a:t>2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E1C079A-959A-4BD2-95A4-C2E6766086DC}" type="slidenum">
              <a:rPr kumimoji="0" lang="en-US" altLang="en-US" sz="1300" smtClean="0"/>
              <a:pPr>
                <a:spcBef>
                  <a:spcPct val="0"/>
                </a:spcBef>
              </a:pPr>
              <a:t>20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0A10557-4B95-488B-855B-1355AF41877E}" type="slidenum">
              <a:rPr kumimoji="0" lang="en-US" altLang="en-US" sz="1300" smtClean="0"/>
              <a:pPr>
                <a:spcBef>
                  <a:spcPct val="0"/>
                </a:spcBef>
              </a:pPr>
              <a:t>21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6B501E-9F86-42EF-B366-60E0F27FA063}" type="slidenum">
              <a:rPr kumimoji="0" lang="en-US" altLang="en-US" sz="1300" smtClean="0"/>
              <a:pPr>
                <a:spcBef>
                  <a:spcPct val="0"/>
                </a:spcBef>
              </a:pPr>
              <a:t>22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Explain that the job of the website designer is to create a site that achieves each of the goals the business sets for its website.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48D152A-356E-4018-AA5C-B9AF82581548}" type="slidenum">
              <a:rPr kumimoji="0" lang="en-US" altLang="en-US" sz="1300" smtClean="0"/>
              <a:pPr>
                <a:spcBef>
                  <a:spcPct val="0"/>
                </a:spcBef>
              </a:pPr>
              <a:t>3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3F4A1C8-ADE1-49A3-9BFD-93182AADD96B}" type="slidenum">
              <a:rPr kumimoji="0" lang="en-US" altLang="en-US" sz="1300" smtClean="0"/>
              <a:pPr>
                <a:spcBef>
                  <a:spcPct val="0"/>
                </a:spcBef>
              </a:pPr>
              <a:t>4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73A75DC-68CE-45AB-9CA6-88A8CA62E584}" type="slidenum">
              <a:rPr kumimoji="0" lang="en-US" altLang="en-US" sz="1300" smtClean="0"/>
              <a:pPr>
                <a:spcBef>
                  <a:spcPct val="0"/>
                </a:spcBef>
              </a:pPr>
              <a:t>5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92A0FFE-E155-4501-B54A-1883B0288E6B}" type="slidenum">
              <a:rPr kumimoji="0" lang="en-US" altLang="en-US" sz="1300" smtClean="0"/>
              <a:pPr>
                <a:spcBef>
                  <a:spcPct val="0"/>
                </a:spcBef>
              </a:pPr>
              <a:t>6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946864C-D206-440E-9468-B3F77FACCCF0}" type="slidenum">
              <a:rPr kumimoji="0" lang="en-US" altLang="en-US" sz="1300" smtClean="0"/>
              <a:pPr>
                <a:spcBef>
                  <a:spcPct val="0"/>
                </a:spcBef>
              </a:pPr>
              <a:t>7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A6BB317-0DDB-4F1F-AAB3-7044C9A0B310}" type="slidenum">
              <a:rPr kumimoji="0" lang="en-US" altLang="en-US" sz="1300" smtClean="0"/>
              <a:pPr>
                <a:spcBef>
                  <a:spcPct val="0"/>
                </a:spcBef>
              </a:pPr>
              <a:t>8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7013F9E-9C74-4557-AC63-31F09A12D508}" type="slidenum">
              <a:rPr kumimoji="0" lang="en-US" altLang="en-US" sz="1300" smtClean="0"/>
              <a:pPr>
                <a:spcBef>
                  <a:spcPct val="0"/>
                </a:spcBef>
              </a:pPr>
              <a:t>9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5410200" cy="457200"/>
          </a:xfrm>
        </p:spPr>
        <p:txBody>
          <a:bodyPr/>
          <a:lstStyle>
            <a:lvl1pPr>
              <a:defRPr lang="en-US" sz="1200">
                <a:effectLst/>
              </a:defRPr>
            </a:lvl1pPr>
          </a:lstStyle>
          <a:p>
            <a:pPr>
              <a:defRPr/>
            </a:pPr>
            <a:r>
              <a:t>Copyright © Texas Education Agency, 2012.  All rights reserved.</a:t>
            </a:r>
            <a:endParaRPr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FA48-1615-4333-99B7-D6728E185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1434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7C0CB-0678-422B-88DA-53E3017AD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8657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D8F70-C951-446B-BFEE-41012E73FA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1884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818F-8055-487E-9ED5-140D93B49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060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FC778-35D8-429E-8DCE-A6DAEB9F0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29614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D213-A130-4229-9D22-3C31CF21B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5545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95EE-0F91-4D81-87D0-A4CE01AD47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7014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9017-00B5-46CC-B158-690BD15BA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3524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D4F1-627A-46DD-A526-4112CDE33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9178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54DB-21EA-439C-A0E4-EE04CAB7D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912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8A7B-16A6-478D-8B93-ABBA9925F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9781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D2933-AFE7-495E-AF70-4D3517007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0527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DA1D-BF88-4DDD-96DF-2E4921A69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255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51BA-FD2A-49A6-8E9D-2A64CF77F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1439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Copyright © Texas Education Agency, 2012.  All rights reserved.</a:t>
            </a:r>
            <a:endParaRPr 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IT: Web Technologies:  Website Planning &amp; Design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C2BC95-A9FF-4738-AC8E-73950654B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  <p:sldLayoutId id="2147484252" r:id="rId12"/>
    <p:sldLayoutId id="2147484253" r:id="rId13"/>
    <p:sldLayoutId id="2147484254" r:id="rId1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12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AC4723-59C7-4190-9463-471BB0B00BC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</a:rPr>
              <a:t> Web Technologies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049588"/>
            <a:ext cx="8610600" cy="23622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Website Planning and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 Layout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1663"/>
          </a:xfrm>
        </p:spPr>
        <p:txBody>
          <a:bodyPr/>
          <a:lstStyle/>
          <a:p>
            <a:r>
              <a:rPr lang="en-US" altLang="en-US" smtClean="0"/>
              <a:t>There are a few simple rules to remember when placing content on the page:</a:t>
            </a:r>
          </a:p>
          <a:p>
            <a:pPr lvl="1"/>
            <a:r>
              <a:rPr lang="en-US" altLang="en-US" smtClean="0"/>
              <a:t>Navigation</a:t>
            </a:r>
          </a:p>
          <a:p>
            <a:pPr lvl="2"/>
            <a:r>
              <a:rPr lang="en-US" altLang="en-US" smtClean="0"/>
              <a:t>Most people are accustomed to looking at the top or left side of their screen for the site navigation.</a:t>
            </a:r>
          </a:p>
          <a:p>
            <a:pPr lvl="1"/>
            <a:r>
              <a:rPr lang="en-US" altLang="en-US" smtClean="0"/>
              <a:t>Main Areas of Content</a:t>
            </a:r>
          </a:p>
          <a:p>
            <a:pPr lvl="2"/>
            <a:r>
              <a:rPr lang="en-US" altLang="en-US" smtClean="0"/>
              <a:t>The primary content area should generally be placed in the center of the screen. This is where most people are going to look first.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26356F-EA52-4B29-9310-552CD65BB998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560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 Layout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267200" cy="4411662"/>
          </a:xfrm>
        </p:spPr>
        <p:txBody>
          <a:bodyPr/>
          <a:lstStyle/>
          <a:p>
            <a:r>
              <a:rPr lang="en-US" altLang="en-US" smtClean="0"/>
              <a:t>The sample layout here shows one possible way content could be organized using the sections described. 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08BFD30-A66E-4422-A773-960DED40048D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pic>
        <p:nvPicPr>
          <p:cNvPr id="26630" name="Picture 6" descr="layout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211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 Layout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Rules (continued)</a:t>
            </a:r>
          </a:p>
          <a:p>
            <a:pPr lvl="1"/>
            <a:r>
              <a:rPr lang="en-US" altLang="en-US" smtClean="0"/>
              <a:t>Sub-Sections</a:t>
            </a:r>
          </a:p>
          <a:p>
            <a:pPr lvl="2"/>
            <a:r>
              <a:rPr lang="en-US" altLang="en-US" smtClean="0"/>
              <a:t>You may want to include subsections, such as areas with less importance.</a:t>
            </a:r>
          </a:p>
          <a:p>
            <a:pPr lvl="2"/>
            <a:r>
              <a:rPr lang="en-US" altLang="en-US" smtClean="0"/>
              <a:t>Subsections can be placed around the primary content. Sub content will often include advertisements or related news items that the visitor can click on for additional information.</a:t>
            </a:r>
          </a:p>
          <a:p>
            <a:pPr lvl="2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708322-4306-46AD-A837-9827F31C5D2B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765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 Layout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3886200" cy="4411662"/>
          </a:xfrm>
        </p:spPr>
        <p:txBody>
          <a:bodyPr/>
          <a:lstStyle/>
          <a:p>
            <a:r>
              <a:rPr lang="en-US" altLang="en-US" smtClean="0"/>
              <a:t>The example here shows a layout with secondary, or sub-content placed around the primary content.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5FDED8-1AD9-4B2B-B5B6-484B627D360F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pic>
        <p:nvPicPr>
          <p:cNvPr id="28678" name="Picture 6" descr="layout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40830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 Layout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3"/>
          </a:xfrm>
        </p:spPr>
        <p:txBody>
          <a:bodyPr/>
          <a:lstStyle/>
          <a:p>
            <a:r>
              <a:rPr lang="en-US" altLang="en-US" sz="2800" smtClean="0"/>
              <a:t>In addition to determining where the different sections of your page should go, you should consider other components to having an aesthetically pleasing design.</a:t>
            </a:r>
          </a:p>
          <a:p>
            <a:pPr lvl="1"/>
            <a:r>
              <a:rPr lang="en-US" altLang="en-US" sz="2400" smtClean="0"/>
              <a:t>Content Proximity</a:t>
            </a:r>
          </a:p>
          <a:p>
            <a:pPr lvl="1"/>
            <a:r>
              <a:rPr lang="en-US" altLang="en-US" sz="2400" smtClean="0"/>
              <a:t>Text Alignment</a:t>
            </a:r>
          </a:p>
          <a:p>
            <a:pPr lvl="1"/>
            <a:r>
              <a:rPr lang="en-US" altLang="en-US" sz="2400" smtClean="0"/>
              <a:t>Contrast</a:t>
            </a:r>
          </a:p>
          <a:p>
            <a:pPr lvl="1"/>
            <a:r>
              <a:rPr lang="en-US" altLang="en-US" sz="2400" smtClean="0"/>
              <a:t>Balance</a:t>
            </a:r>
          </a:p>
          <a:p>
            <a:pPr lvl="1"/>
            <a:r>
              <a:rPr lang="en-US" altLang="en-US" sz="2400" smtClean="0"/>
              <a:t>Font Selections</a:t>
            </a:r>
          </a:p>
          <a:p>
            <a:pPr lvl="1"/>
            <a:r>
              <a:rPr lang="en-US" altLang="en-US" sz="2400" smtClean="0"/>
              <a:t>Consistency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5B8E74-1625-4648-BA87-DC8665AC07DD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970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  <p:pic>
        <p:nvPicPr>
          <p:cNvPr id="29703" name="Picture 7" descr="laptop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3733800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 Proximity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Content Proximity refers to placing similar content together.</a:t>
            </a:r>
          </a:p>
          <a:p>
            <a:pPr lvl="1"/>
            <a:r>
              <a:rPr lang="en-US" altLang="en-US" smtClean="0"/>
              <a:t>For example, it will be easier for the visitor to make connections with similar content -- such as a picture -- if the picture is physically placed closer to the text that it refers to.</a:t>
            </a:r>
          </a:p>
          <a:p>
            <a:pPr lvl="1"/>
            <a:r>
              <a:rPr lang="en-US" altLang="en-US" smtClean="0"/>
              <a:t>The same would hold true for any diagrams, lists, or any other page content.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A0524A-6499-4C53-AE20-74F25AE4C14E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072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Text Alignment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r>
              <a:rPr lang="en-US" altLang="en-US" smtClean="0"/>
              <a:t>You have the ability to align text in many different ways, but that does not mean you should!</a:t>
            </a:r>
          </a:p>
          <a:p>
            <a:pPr lvl="1"/>
            <a:endParaRPr lang="en-US" altLang="en-US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300F1C4-5D05-406D-A63C-FD4A06F1CC66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pic>
        <p:nvPicPr>
          <p:cNvPr id="31750" name="Picture 6" descr="alignm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82883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Text Alignment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r>
              <a:rPr lang="en-US" altLang="en-US" smtClean="0"/>
              <a:t>Headings &amp; Titles</a:t>
            </a:r>
          </a:p>
          <a:p>
            <a:pPr lvl="1"/>
            <a:r>
              <a:rPr lang="en-US" altLang="en-US" smtClean="0"/>
              <a:t>You have more flexibility when aligning headings and titles to content. Any of the alignment methods except justify is generally acceptable.</a:t>
            </a:r>
          </a:p>
          <a:p>
            <a:r>
              <a:rPr lang="en-US" altLang="en-US" smtClean="0"/>
              <a:t>Paragraph Content</a:t>
            </a:r>
          </a:p>
          <a:p>
            <a:pPr lvl="1"/>
            <a:r>
              <a:rPr lang="en-US" altLang="en-US" smtClean="0"/>
              <a:t>The larger amounts of text (such as your primary and secondary content) should be left aligned or justified.</a:t>
            </a:r>
          </a:p>
          <a:p>
            <a:pPr lvl="2"/>
            <a:r>
              <a:rPr lang="en-US" altLang="en-US" sz="2400" smtClean="0"/>
              <a:t>Most people find it awkward to read paragraphs that are centered or right aligned.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1A8215-09F1-40DB-A3CB-9EDF965B77D0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277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Contrast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Contrast refers to the degree of difference, particularly in web design, between the background and the content.</a:t>
            </a:r>
          </a:p>
          <a:p>
            <a:pPr lvl="1"/>
            <a:r>
              <a:rPr lang="en-US" altLang="en-US" smtClean="0"/>
              <a:t>Most people find it easier to read dark text on a light background.</a:t>
            </a:r>
          </a:p>
          <a:p>
            <a:pPr lvl="1"/>
            <a:r>
              <a:rPr lang="en-US" altLang="en-US" smtClean="0"/>
              <a:t>Keeping with a dark background and light text or dark text on a light background ensures plenty of contrast and easy readability.</a:t>
            </a:r>
          </a:p>
          <a:p>
            <a:pPr lvl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5860C5D-8F6A-45B0-A20A-3EC9AD1316C8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379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Contrast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Some artistic designers like to put more emphasis on the artistic design of the site and use one color for the background and a different shade of the same color for the text.</a:t>
            </a:r>
          </a:p>
          <a:p>
            <a:pPr lvl="2"/>
            <a:r>
              <a:rPr lang="en-US" altLang="en-US" smtClean="0"/>
              <a:t>While this may look nice, the ability of the visitor to easily read the content should be the first priority.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408DFE-F7CA-4590-BFFD-4B8FFC12ACE5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371600" y="4419600"/>
            <a:ext cx="2667000" cy="1524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181600" y="4419600"/>
            <a:ext cx="2667000" cy="1524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/>
          </a:p>
        </p:txBody>
      </p:sp>
      <p:sp>
        <p:nvSpPr>
          <p:cNvPr id="9" name="TextBox 8"/>
          <p:cNvSpPr txBox="1"/>
          <p:nvPr/>
        </p:nvSpPr>
        <p:spPr>
          <a:xfrm>
            <a:off x="1676400" y="4648200"/>
            <a:ext cx="21336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Poor Contrast</a:t>
            </a:r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5410200" y="4648200"/>
            <a:ext cx="2286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Good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Contrast</a:t>
            </a:r>
          </a:p>
        </p:txBody>
      </p:sp>
      <p:sp>
        <p:nvSpPr>
          <p:cNvPr id="3482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1295400"/>
          </a:xfrm>
        </p:spPr>
        <p:txBody>
          <a:bodyPr/>
          <a:lstStyle/>
          <a:p>
            <a:r>
              <a:rPr lang="en-US" altLang="en-US" smtClean="0"/>
              <a:t>Determining Client’s Needs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 a web designer, you should never assume you know what your client wants.</a:t>
            </a:r>
          </a:p>
          <a:p>
            <a:r>
              <a:rPr lang="en-US" altLang="en-US" smtClean="0"/>
              <a:t>Before starting any web project, you should meet with the clients to determine exactly what they want to get from their website, and what information they want it to provide.</a:t>
            </a:r>
          </a:p>
          <a:p>
            <a:r>
              <a:rPr lang="en-US" altLang="en-US" smtClean="0"/>
              <a:t>During the client meeting, a </a:t>
            </a:r>
            <a:r>
              <a:rPr lang="en-US" altLang="en-US" b="1" smtClean="0"/>
              <a:t>Quality Assurance Plan</a:t>
            </a:r>
            <a:r>
              <a:rPr lang="en-US" altLang="en-US" smtClean="0"/>
              <a:t> should be completed.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C1566EB-A22A-4B2A-A6C1-1971C397B05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741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Balance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3"/>
          </a:xfrm>
        </p:spPr>
        <p:txBody>
          <a:bodyPr/>
          <a:lstStyle/>
          <a:p>
            <a:r>
              <a:rPr lang="en-US" altLang="en-US" smtClean="0"/>
              <a:t>When placing your content on your page, you must space content out so it is evenly distributed.</a:t>
            </a:r>
          </a:p>
          <a:p>
            <a:pPr lvl="1"/>
            <a:r>
              <a:rPr lang="en-US" altLang="en-US" smtClean="0"/>
              <a:t>You do not want one side or part of your page to look full while another side looks empty.</a:t>
            </a:r>
          </a:p>
          <a:p>
            <a:pPr lvl="2"/>
            <a:r>
              <a:rPr lang="en-US" altLang="en-US" smtClean="0"/>
              <a:t>Generally, photos are considered to be “heavier” than text when balancing content.</a:t>
            </a:r>
          </a:p>
          <a:p>
            <a:pPr lvl="1"/>
            <a:r>
              <a:rPr lang="en-US" altLang="en-US" smtClean="0"/>
              <a:t>Achieving balance by evenly distributing content will give your website a more professional appearance.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0B6E14A-F037-405E-9B69-02D1CA681438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58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Font Selections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1663"/>
          </a:xfrm>
        </p:spPr>
        <p:txBody>
          <a:bodyPr/>
          <a:lstStyle/>
          <a:p>
            <a:r>
              <a:rPr lang="en-US" altLang="en-US" smtClean="0"/>
              <a:t>Many new website designers make the mistake of using fancy or nontraditional fonts.</a:t>
            </a:r>
          </a:p>
          <a:p>
            <a:pPr lvl="1"/>
            <a:r>
              <a:rPr lang="en-US" altLang="en-US" smtClean="0"/>
              <a:t>Web pages can only display fonts that are installed on the visitors’ computers.</a:t>
            </a:r>
          </a:p>
          <a:p>
            <a:pPr lvl="1"/>
            <a:r>
              <a:rPr lang="en-US" altLang="en-US" smtClean="0"/>
              <a:t>If you use a fancy font on your website, chances are none of your visitors will see it.</a:t>
            </a:r>
          </a:p>
          <a:p>
            <a:pPr lvl="1"/>
            <a:r>
              <a:rPr lang="en-US" altLang="en-US" smtClean="0"/>
              <a:t>It is generally best to stick with the Times New Roman or Arial fonts, or the generic Serif or Sans Serif fonts.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283CD6-489D-48FE-A622-9397AB01327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687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Consistency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Finally, even though it seems boring, you should make all your pages look the same.</a:t>
            </a:r>
          </a:p>
          <a:p>
            <a:r>
              <a:rPr lang="en-US" altLang="en-US" smtClean="0"/>
              <a:t>All your pages should have the exact same “look and feel”</a:t>
            </a:r>
          </a:p>
          <a:p>
            <a:pPr lvl="1"/>
            <a:r>
              <a:rPr lang="en-US" altLang="en-US" smtClean="0"/>
              <a:t>Same layout, color choices, font selections, navigation, etc.</a:t>
            </a:r>
          </a:p>
          <a:p>
            <a:r>
              <a:rPr lang="en-US" altLang="en-US" smtClean="0"/>
              <a:t>Consistency brings all your pages together and makes them appear to belong together.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68B197-F454-43BA-A60B-35D6D0BED12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789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Quality Assurance Plan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are not any specific guidelines for developing a Quality Assurance Plan. It should, however, consist of at least four parts outlining how the site is to be designed in order to meet the specific needs of the client.</a:t>
            </a:r>
          </a:p>
          <a:p>
            <a:r>
              <a:rPr lang="en-US" altLang="en-US" smtClean="0"/>
              <a:t>The Quality Assurance Plan should be referred to and updated throughout the design process.</a:t>
            </a:r>
          </a:p>
          <a:p>
            <a:endParaRPr lang="en-US" altLang="en-US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9C2A8E5-F2D9-4B89-9658-FCC8497E4940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843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Quality Assurance Plan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Quality Assurance Plan should consist of four detailed documents:</a:t>
            </a:r>
          </a:p>
          <a:p>
            <a:pPr lvl="1"/>
            <a:r>
              <a:rPr lang="en-US" altLang="en-US" smtClean="0"/>
              <a:t>Client Needs Assessment</a:t>
            </a:r>
          </a:p>
          <a:p>
            <a:pPr lvl="1"/>
            <a:r>
              <a:rPr lang="en-US" altLang="en-US" smtClean="0"/>
              <a:t>Development Plan</a:t>
            </a:r>
          </a:p>
          <a:p>
            <a:pPr lvl="1"/>
            <a:r>
              <a:rPr lang="en-US" altLang="en-US" smtClean="0"/>
              <a:t>Test &amp; Revision Plan</a:t>
            </a:r>
          </a:p>
          <a:p>
            <a:pPr lvl="1"/>
            <a:r>
              <a:rPr lang="en-US" altLang="en-US" smtClean="0"/>
              <a:t>Final Review Procedures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4FD6B44-08D4-4FAE-8C23-9B690668BD0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946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1173163"/>
          </a:xfrm>
        </p:spPr>
        <p:txBody>
          <a:bodyPr/>
          <a:lstStyle/>
          <a:p>
            <a:r>
              <a:rPr lang="en-US" altLang="en-US" smtClean="0"/>
              <a:t>Client Needs Assessment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designer should complete the Needs Assessment during a meeting with the client.</a:t>
            </a:r>
          </a:p>
          <a:p>
            <a:pPr lvl="1"/>
            <a:r>
              <a:rPr lang="en-US" altLang="en-US" smtClean="0"/>
              <a:t>It should clearly state what the client wants to achieve with the site.</a:t>
            </a:r>
          </a:p>
          <a:p>
            <a:pPr lvl="1"/>
            <a:r>
              <a:rPr lang="en-US" altLang="en-US" smtClean="0"/>
              <a:t>What features does the client want on the site? Document all required design qualities.</a:t>
            </a:r>
          </a:p>
          <a:p>
            <a:pPr lvl="1"/>
            <a:r>
              <a:rPr lang="en-US" altLang="en-US" smtClean="0"/>
              <a:t>Discuss a targeted completion time along with established milestone points.</a:t>
            </a:r>
          </a:p>
          <a:p>
            <a:pPr lvl="1"/>
            <a:endParaRPr lang="en-US" alt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CE4054-80CB-496B-A811-AD37A67E764F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048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Development Plan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92125" y="1447800"/>
            <a:ext cx="8229600" cy="4411663"/>
          </a:xfrm>
        </p:spPr>
        <p:txBody>
          <a:bodyPr/>
          <a:lstStyle/>
          <a:p>
            <a:r>
              <a:rPr lang="en-US" altLang="en-US" smtClean="0"/>
              <a:t>The Development Plan should describe in detail how the site is to be designed.</a:t>
            </a:r>
          </a:p>
          <a:p>
            <a:pPr lvl="1"/>
            <a:r>
              <a:rPr lang="en-US" altLang="en-US" smtClean="0"/>
              <a:t>Site organization</a:t>
            </a:r>
          </a:p>
          <a:p>
            <a:pPr lvl="1"/>
            <a:r>
              <a:rPr lang="en-US" altLang="en-US" smtClean="0"/>
              <a:t>Content to be included</a:t>
            </a:r>
          </a:p>
          <a:p>
            <a:pPr lvl="1"/>
            <a:r>
              <a:rPr lang="en-US" altLang="en-US" smtClean="0"/>
              <a:t>Page Design</a:t>
            </a:r>
          </a:p>
          <a:p>
            <a:pPr lvl="2"/>
            <a:r>
              <a:rPr lang="en-US" altLang="en-US" smtClean="0"/>
              <a:t>Layout of content on pages</a:t>
            </a:r>
          </a:p>
          <a:p>
            <a:pPr lvl="2"/>
            <a:r>
              <a:rPr lang="en-US" altLang="en-US" smtClean="0"/>
              <a:t>Color schemes</a:t>
            </a:r>
          </a:p>
          <a:p>
            <a:pPr lvl="2"/>
            <a:r>
              <a:rPr lang="en-US" altLang="en-US" smtClean="0"/>
              <a:t>Navigation </a:t>
            </a:r>
          </a:p>
          <a:p>
            <a:pPr lvl="2"/>
            <a:r>
              <a:rPr lang="en-US" altLang="en-US" smtClean="0"/>
              <a:t>Any other vital details of site development</a:t>
            </a:r>
          </a:p>
          <a:p>
            <a:pPr lvl="2"/>
            <a:r>
              <a:rPr lang="en-US" altLang="en-US" smtClean="0"/>
              <a:t>Completion milestones</a:t>
            </a:r>
          </a:p>
          <a:p>
            <a:pPr lvl="2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236049-7611-42F0-B0E8-5BF6B1F5CFBA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151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  <p:pic>
        <p:nvPicPr>
          <p:cNvPr id="21511" name="Picture 7" descr="paper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1816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 &amp; Revision Plan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Ultimately, the Test &amp; Revision Plan should determine if the design of the site is satisfying the goals of the site.  It also serves to keep the client involved in the design process.</a:t>
            </a:r>
          </a:p>
          <a:p>
            <a:pPr lvl="1"/>
            <a:r>
              <a:rPr lang="en-US" altLang="en-US" smtClean="0"/>
              <a:t>This phase should include a meeting with the client.</a:t>
            </a:r>
          </a:p>
          <a:p>
            <a:pPr lvl="1"/>
            <a:r>
              <a:rPr lang="en-US" altLang="en-US" smtClean="0"/>
              <a:t>The designer should identify any errors or problems in the design and formulate solutions to present to the client.</a:t>
            </a:r>
          </a:p>
          <a:p>
            <a:pPr lvl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1375C2-A980-4B6A-907E-0D1332E910E0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253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Final Review Procedures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Upon completion of the site, the designer should present the site to the client for final review.</a:t>
            </a:r>
          </a:p>
          <a:p>
            <a:pPr lvl="1"/>
            <a:r>
              <a:rPr lang="en-US" altLang="en-US" smtClean="0"/>
              <a:t>The designer should have the client sign off on each of the design objectives defined in the Development Plan as well as the final version of the site.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8698F5-2B31-4B85-B8CD-95EBE478E259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355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Content Layout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main thing to consider when planning the layout of your pages is readability for the viewer.</a:t>
            </a:r>
          </a:p>
          <a:p>
            <a:pPr lvl="1" eaLnBrk="1" hangingPunct="1"/>
            <a:r>
              <a:rPr lang="en-US" altLang="en-US" smtClean="0"/>
              <a:t>The content should be placed in such a way that the visitor can easily read what is on the page -- and quickly find where to go to move on.</a:t>
            </a:r>
          </a:p>
          <a:p>
            <a:pPr eaLnBrk="1" hangingPunct="1"/>
            <a:r>
              <a:rPr lang="en-US" altLang="en-US" smtClean="0"/>
              <a:t>The organization and layout should also be visually appealing, known as </a:t>
            </a:r>
            <a:r>
              <a:rPr lang="en-US" altLang="en-US" b="1" smtClean="0"/>
              <a:t>aesthetics</a:t>
            </a:r>
            <a:r>
              <a:rPr lang="en-US" altLang="en-US" smtClean="0"/>
              <a:t>. 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F66022-F587-41E2-9E43-0728657CE543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458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Technologies:  Website Planning &amp; Design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Web Technolog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etermining Client’s Needs&amp;quot;&quot;/&gt;&lt;property id=&quot;20307&quot; value=&quot;265&quot;/&gt;&lt;/object&gt;&lt;object type=&quot;3&quot; unique_id=&quot;10006&quot;&gt;&lt;property id=&quot;20148&quot; value=&quot;5&quot;/&gt;&lt;property id=&quot;20300&quot; value=&quot;Slide 3 - &amp;quot;Quality Assurance Plan&amp;quot;&quot;/&gt;&lt;property id=&quot;20307&quot; value=&quot;266&quot;/&gt;&lt;/object&gt;&lt;object type=&quot;3&quot; unique_id=&quot;10007&quot;&gt;&lt;property id=&quot;20148&quot; value=&quot;5&quot;/&gt;&lt;property id=&quot;20300&quot; value=&quot;Slide 4 - &amp;quot;Quality Assurance Plan&amp;quot;&quot;/&gt;&lt;property id=&quot;20307&quot; value=&quot;274&quot;/&gt;&lt;/object&gt;&lt;object type=&quot;3&quot; unique_id=&quot;10008&quot;&gt;&lt;property id=&quot;20148&quot; value=&quot;5&quot;/&gt;&lt;property id=&quot;20300&quot; value=&quot;Slide 5 - &amp;quot;Client Needs Assessment&amp;quot;&quot;/&gt;&lt;property id=&quot;20307&quot; value=&quot;275&quot;/&gt;&lt;/object&gt;&lt;object type=&quot;3&quot; unique_id=&quot;10009&quot;&gt;&lt;property id=&quot;20148&quot; value=&quot;5&quot;/&gt;&lt;property id=&quot;20300&quot; value=&quot;Slide 6 - &amp;quot;Development Plan&amp;quot;&quot;/&gt;&lt;property id=&quot;20307&quot; value=&quot;276&quot;/&gt;&lt;/object&gt;&lt;object type=&quot;3&quot; unique_id=&quot;10010&quot;&gt;&lt;property id=&quot;20148&quot; value=&quot;5&quot;/&gt;&lt;property id=&quot;20300&quot; value=&quot;Slide 7 - &amp;quot;Test &amp;amp; Revision Plan&amp;quot;&quot;/&gt;&lt;property id=&quot;20307&quot; value=&quot;278&quot;/&gt;&lt;/object&gt;&lt;object type=&quot;3&quot; unique_id=&quot;10011&quot;&gt;&lt;property id=&quot;20148&quot; value=&quot;5&quot;/&gt;&lt;property id=&quot;20300&quot; value=&quot;Slide 8 - &amp;quot;Final Review Procedures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Content Layout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Content Layout&amp;quot;&quot;/&gt;&lt;property id=&quot;20307&quot; value=&quot;263&quot;/&gt;&lt;/object&gt;&lt;object type=&quot;3&quot; unique_id=&quot;10014&quot;&gt;&lt;property id=&quot;20148&quot; value=&quot;5&quot;/&gt;&lt;property id=&quot;20300&quot; value=&quot;Slide 11 - &amp;quot;Content Layout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Content Layout&amp;quot;&quot;/&gt;&lt;property id=&quot;20307&quot; value=&quot;279&quot;/&gt;&lt;/object&gt;&lt;object type=&quot;3&quot; unique_id=&quot;10016&quot;&gt;&lt;property id=&quot;20148&quot; value=&quot;5&quot;/&gt;&lt;property id=&quot;20300&quot; value=&quot;Slide 13 - &amp;quot;Content Layout&amp;quot;&quot;/&gt;&lt;property id=&quot;20307&quot; value=&quot;281&quot;/&gt;&lt;/object&gt;&lt;object type=&quot;3&quot; unique_id=&quot;10017&quot;&gt;&lt;property id=&quot;20148&quot; value=&quot;5&quot;/&gt;&lt;property id=&quot;20300&quot; value=&quot;Slide 14 - &amp;quot;Content Layout&amp;quot;&quot;/&gt;&lt;property id=&quot;20307&quot; value=&quot;282&quot;/&gt;&lt;/object&gt;&lt;object type=&quot;3&quot; unique_id=&quot;10018&quot;&gt;&lt;property id=&quot;20148&quot; value=&quot;5&quot;/&gt;&lt;property id=&quot;20300&quot; value=&quot;Slide 15 - &amp;quot;Content Proximity&amp;quot;&quot;/&gt;&lt;property id=&quot;20307&quot; value=&quot;267&quot;/&gt;&lt;/object&gt;&lt;object type=&quot;3&quot; unique_id=&quot;10019&quot;&gt;&lt;property id=&quot;20148&quot; value=&quot;5&quot;/&gt;&lt;property id=&quot;20300&quot; value=&quot;Slide 16 - &amp;quot;Text Alignment&amp;quot;&quot;/&gt;&lt;property id=&quot;20307&quot; value=&quot;268&quot;/&gt;&lt;/object&gt;&lt;object type=&quot;3&quot; unique_id=&quot;10020&quot;&gt;&lt;property id=&quot;20148&quot; value=&quot;5&quot;/&gt;&lt;property id=&quot;20300&quot; value=&quot;Slide 17 - &amp;quot;Text Alignment&amp;quot;&quot;/&gt;&lt;property id=&quot;20307&quot; value=&quot;283&quot;/&gt;&lt;/object&gt;&lt;object type=&quot;3&quot; unique_id=&quot;10021&quot;&gt;&lt;property id=&quot;20148&quot; value=&quot;5&quot;/&gt;&lt;property id=&quot;20300&quot; value=&quot;Slide 18 - &amp;quot;Contrast&amp;quot;&quot;/&gt;&lt;property id=&quot;20307&quot; value=&quot;269&quot;/&gt;&lt;/object&gt;&lt;object type=&quot;3&quot; unique_id=&quot;10022&quot;&gt;&lt;property id=&quot;20148&quot; value=&quot;5&quot;/&gt;&lt;property id=&quot;20300&quot; value=&quot;Slide 19 - &amp;quot;Contrast&amp;quot;&quot;/&gt;&lt;property id=&quot;20307&quot; value=&quot;284&quot;/&gt;&lt;/object&gt;&lt;object type=&quot;3&quot; unique_id=&quot;10023&quot;&gt;&lt;property id=&quot;20148&quot; value=&quot;5&quot;/&gt;&lt;property id=&quot;20300&quot; value=&quot;Slide 20 - &amp;quot;Balance&amp;quot;&quot;/&gt;&lt;property id=&quot;20307&quot; value=&quot;270&quot;/&gt;&lt;/object&gt;&lt;object type=&quot;3&quot; unique_id=&quot;10024&quot;&gt;&lt;property id=&quot;20148&quot; value=&quot;5&quot;/&gt;&lt;property id=&quot;20300&quot; value=&quot;Slide 21 - &amp;quot;Font Selections&amp;quot;&quot;/&gt;&lt;property id=&quot;20307&quot; value=&quot;271&quot;/&gt;&lt;/object&gt;&lt;object type=&quot;3&quot; unique_id=&quot;10025&quot;&gt;&lt;property id=&quot;20148&quot; value=&quot;5&quot;/&gt;&lt;property id=&quot;20300&quot; value=&quot;Slide 22 - &amp;quot;Consistency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1543</TotalTime>
  <Words>1768</Words>
  <Application>Microsoft Office PowerPoint</Application>
  <PresentationFormat>On-screen Show (4:3)</PresentationFormat>
  <Paragraphs>212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Times New Roman</vt:lpstr>
      <vt:lpstr>Network</vt:lpstr>
      <vt:lpstr> Web Technologies</vt:lpstr>
      <vt:lpstr>Determining Client’s Needs</vt:lpstr>
      <vt:lpstr>Quality Assurance Plan</vt:lpstr>
      <vt:lpstr>Quality Assurance Plan</vt:lpstr>
      <vt:lpstr>Client Needs Assessment</vt:lpstr>
      <vt:lpstr>Development Plan</vt:lpstr>
      <vt:lpstr>Test &amp; Revision Plan</vt:lpstr>
      <vt:lpstr>Final Review Procedures</vt:lpstr>
      <vt:lpstr>Content Layout</vt:lpstr>
      <vt:lpstr>Content Layout</vt:lpstr>
      <vt:lpstr>Content Layout</vt:lpstr>
      <vt:lpstr>Content Layout</vt:lpstr>
      <vt:lpstr>Content Layout</vt:lpstr>
      <vt:lpstr>Content Layout</vt:lpstr>
      <vt:lpstr>Content Proximity</vt:lpstr>
      <vt:lpstr>Text Alignment</vt:lpstr>
      <vt:lpstr>Text Alignment</vt:lpstr>
      <vt:lpstr>Contrast</vt:lpstr>
      <vt:lpstr>Contrast</vt:lpstr>
      <vt:lpstr>Balance</vt:lpstr>
      <vt:lpstr>Font Selections</vt:lpstr>
      <vt:lpstr>Consistency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Morris</dc:creator>
  <cp:lastModifiedBy>Tracy</cp:lastModifiedBy>
  <cp:revision>179</cp:revision>
  <cp:lastPrinted>1601-01-01T00:00:00Z</cp:lastPrinted>
  <dcterms:created xsi:type="dcterms:W3CDTF">1601-01-01T00:00:00Z</dcterms:created>
  <dcterms:modified xsi:type="dcterms:W3CDTF">2014-08-21T03:13:06Z</dcterms:modified>
</cp:coreProperties>
</file>