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5" r:id="rId4"/>
    <p:sldId id="273" r:id="rId5"/>
    <p:sldId id="275" r:id="rId6"/>
    <p:sldId id="285" r:id="rId7"/>
    <p:sldId id="276" r:id="rId8"/>
    <p:sldId id="278" r:id="rId9"/>
    <p:sldId id="277" r:id="rId10"/>
    <p:sldId id="270" r:id="rId11"/>
    <p:sldId id="271" r:id="rId12"/>
    <p:sldId id="286" r:id="rId13"/>
    <p:sldId id="266" r:id="rId14"/>
    <p:sldId id="269" r:id="rId15"/>
    <p:sldId id="288" r:id="rId16"/>
    <p:sldId id="272" r:id="rId17"/>
    <p:sldId id="274" r:id="rId18"/>
    <p:sldId id="287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448"/>
    <a:srgbClr val="FBFBFB"/>
    <a:srgbClr val="FF6600"/>
    <a:srgbClr val="000066"/>
    <a:srgbClr val="FF9900"/>
    <a:srgbClr val="FFFF66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02" d="100"/>
          <a:sy n="102" d="100"/>
        </p:scale>
        <p:origin x="-4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1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D63F2AE-19A2-4FF6-BF63-EBEC3B4D0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55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Trade &amp; Industrial Education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43FBB46-996E-4F18-B164-8A95592D6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412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z="1300" smtClean="0"/>
              <a:t>Trade &amp; Industrial Education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0020F91-68A0-42E3-97A4-40D77EDDF87D}" type="slidenum">
              <a:rPr kumimoji="0" lang="en-US" altLang="en-US" sz="1300" smtClean="0"/>
              <a:pPr>
                <a:spcBef>
                  <a:spcPct val="0"/>
                </a:spcBef>
              </a:pPr>
              <a:t>1</a:t>
            </a:fld>
            <a:endParaRPr kumimoji="0" lang="en-US" altLang="en-US" sz="1300" smtClean="0"/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A094AFF-69EB-48CC-AD78-55350968C7A5}" type="slidenum">
              <a:rPr kumimoji="0" lang="en-US" altLang="en-US" sz="1300" smtClean="0"/>
              <a:pPr>
                <a:spcBef>
                  <a:spcPct val="0"/>
                </a:spcBef>
              </a:pPr>
              <a:t>2</a:t>
            </a:fld>
            <a:endParaRPr kumimoji="0" lang="en-US" alt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4D27-F74E-4C51-9F3B-8412B51748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9829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F08D-95F3-4FFE-8681-94AE8101AB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6953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2D56-7043-482B-A472-D908C1643F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62752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26F0-A287-448D-8488-AFC3E8D196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79860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694F-4F30-43A4-B4EE-7651FEBF8D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015930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C9D7-5AB1-4C0C-BDB1-9F3DA024AE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77604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</a:t>
            </a:r>
            <a:r>
              <a:rPr lang="en-US" altLang="en-US" smtClean="0"/>
              <a:t>Administration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2817-5E38-476B-AFE4-01CD026FD1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6601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6B25-81BF-48A3-B8EF-D287A8B076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5116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F92D-0B83-486B-AD21-5A37F7956D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5375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FE08A-A32A-4A45-BB3E-9F49A680F3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78215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D19F-7356-4BA2-929A-1D4F1DAD27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83328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47D3-6582-45D8-8F8D-CE8091FDDF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98289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6855-26D7-4FB1-8864-C86B6F16B0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19137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6271-07C1-4006-8332-C92FFF0FDE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994954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Copyright © Texas Education Agency, 2013. All rights reserved.</a:t>
            </a:r>
            <a:endParaRPr lang="en-US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IT: Web Technologies – Web Administration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2B9642-0B5D-4769-9633-54AA03BC46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7" descr="IT 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  <p:sldLayoutId id="2147484333" r:id="rId13"/>
    <p:sldLayoutId id="2147484334" r:id="rId1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is.ne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is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F534562-6A3E-462C-9EB3-3B1BC2E62385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</a:rPr>
              <a:t> Web Technologies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608012"/>
          </a:xfrm>
        </p:spPr>
        <p:txBody>
          <a:bodyPr/>
          <a:lstStyle/>
          <a:p>
            <a:pPr eaLnBrk="1" hangingPunct="1"/>
            <a:r>
              <a:rPr lang="en-US" altLang="en-US" smtClean="0"/>
              <a:t>Web Administration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6477000" cy="868362"/>
          </a:xfrm>
        </p:spPr>
        <p:txBody>
          <a:bodyPr/>
          <a:lstStyle/>
          <a:p>
            <a:r>
              <a:rPr lang="en-US" altLang="en-US" smtClean="0"/>
              <a:t>Acquiring a Domain Name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Domain Name vs. Web Hosting</a:t>
            </a:r>
          </a:p>
          <a:p>
            <a:pPr lvl="1"/>
            <a:r>
              <a:rPr lang="en-US" altLang="en-US" smtClean="0"/>
              <a:t>Many people believe both are one in the same.</a:t>
            </a:r>
          </a:p>
          <a:p>
            <a:pPr lvl="1"/>
            <a:r>
              <a:rPr lang="en-US" altLang="en-US" b="1" smtClean="0"/>
              <a:t>Doman Name Registration </a:t>
            </a:r>
            <a:r>
              <a:rPr lang="en-US" altLang="en-US" smtClean="0"/>
              <a:t>gives you exclusive rights to use a specific domain name AND specifies where the web site is stored.</a:t>
            </a:r>
          </a:p>
          <a:p>
            <a:pPr lvl="1"/>
            <a:r>
              <a:rPr lang="en-US" altLang="en-US" b="1" smtClean="0"/>
              <a:t>Web Hosting </a:t>
            </a:r>
            <a:r>
              <a:rPr lang="en-US" altLang="en-US" smtClean="0"/>
              <a:t>is the physical storage of your website’s files on a web server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56C486-905A-4CCB-9625-28D55620E145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6096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6553200" cy="792162"/>
          </a:xfrm>
        </p:spPr>
        <p:txBody>
          <a:bodyPr/>
          <a:lstStyle/>
          <a:p>
            <a:r>
              <a:rPr lang="en-US" altLang="en-US" smtClean="0"/>
              <a:t>Acquiring a Domain Name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the process if setting up a domain name?</a:t>
            </a:r>
          </a:p>
          <a:p>
            <a:pPr marL="971550" lvl="1" indent="-514350">
              <a:buFontTx/>
              <a:buAutoNum type="alphaUcPeriod"/>
            </a:pPr>
            <a:r>
              <a:rPr lang="en-US" altLang="en-US" smtClean="0"/>
              <a:t>Select an available domain name.</a:t>
            </a:r>
          </a:p>
          <a:p>
            <a:pPr marL="1371600" lvl="2" indent="-514350"/>
            <a:r>
              <a:rPr lang="en-US" altLang="en-US" smtClean="0">
                <a:hlinkClick r:id="rId2"/>
              </a:rPr>
              <a:t>www.whois.net</a:t>
            </a:r>
            <a:endParaRPr lang="en-US" altLang="en-US" smtClean="0"/>
          </a:p>
          <a:p>
            <a:pPr marL="971550" lvl="1" indent="-514350">
              <a:buFontTx/>
              <a:buAutoNum type="alphaUcPeriod"/>
            </a:pPr>
            <a:r>
              <a:rPr lang="en-US" altLang="en-US" smtClean="0"/>
              <a:t>Register the domain name.</a:t>
            </a:r>
          </a:p>
          <a:p>
            <a:pPr marL="971550" lvl="1" indent="-514350">
              <a:buFontTx/>
              <a:buAutoNum type="alphaUcPeriod"/>
            </a:pPr>
            <a:r>
              <a:rPr lang="en-US" altLang="en-US" smtClean="0"/>
              <a:t>Enter Name Server addresses.</a:t>
            </a:r>
          </a:p>
          <a:p>
            <a:pPr marL="1371600" lvl="2" indent="-514350"/>
            <a:r>
              <a:rPr lang="en-US" altLang="en-US" smtClean="0"/>
              <a:t>Name Server addresses </a:t>
            </a:r>
          </a:p>
          <a:p>
            <a:endParaRPr lang="en-US" altLang="en-US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73DFDA2-E0FE-42C7-85C0-F96CC51E632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663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6477000" cy="868362"/>
          </a:xfrm>
        </p:spPr>
        <p:txBody>
          <a:bodyPr/>
          <a:lstStyle/>
          <a:p>
            <a:r>
              <a:rPr lang="en-US" altLang="en-US" smtClean="0"/>
              <a:t>Acquiring a Domain Name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438400"/>
          </a:xfrm>
        </p:spPr>
        <p:txBody>
          <a:bodyPr/>
          <a:lstStyle/>
          <a:p>
            <a:r>
              <a:rPr lang="en-US" altLang="en-US" smtClean="0"/>
              <a:t>Guided Practice 1</a:t>
            </a:r>
          </a:p>
          <a:p>
            <a:pPr lvl="1"/>
            <a:r>
              <a:rPr lang="en-US" altLang="en-US" smtClean="0"/>
              <a:t>From your computer, go to </a:t>
            </a:r>
            <a:r>
              <a:rPr lang="en-US" altLang="en-US" smtClean="0">
                <a:hlinkClick r:id="rId2"/>
              </a:rPr>
              <a:t>www.whois.net</a:t>
            </a:r>
            <a:endParaRPr lang="en-US" altLang="en-US" smtClean="0"/>
          </a:p>
          <a:p>
            <a:pPr lvl="1"/>
            <a:r>
              <a:rPr lang="en-US" altLang="en-US" smtClean="0"/>
              <a:t>Find an available domain name for a website that you might use for a personal website.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B0DF23-3662-458C-8D15-344C6B0FCFE7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765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792162"/>
          </a:xfrm>
        </p:spPr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r>
              <a:rPr lang="en-US" altLang="en-US" smtClean="0"/>
              <a:t>Operating Systems - The OS tells the hardware what to do, and interacts with the Application Software.</a:t>
            </a:r>
          </a:p>
          <a:p>
            <a:endParaRPr lang="en-US" altLang="en-US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CDEB8DA-26C7-4BD4-B00D-25E3B602723D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371600" y="2971800"/>
            <a:ext cx="6248400" cy="31242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133600" y="3505200"/>
            <a:ext cx="4724400" cy="205740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895600" y="4038600"/>
            <a:ext cx="3200400" cy="990600"/>
          </a:xfrm>
          <a:prstGeom prst="ellipse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3429000" y="42672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Hardware</a:t>
            </a:r>
          </a:p>
        </p:txBody>
      </p:sp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3254375" y="3013075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Software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3325813" y="3595688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Operating System</a:t>
            </a:r>
          </a:p>
        </p:txBody>
      </p:sp>
      <p:sp>
        <p:nvSpPr>
          <p:cNvPr id="2868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00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124200"/>
          </a:xfrm>
        </p:spPr>
        <p:txBody>
          <a:bodyPr/>
          <a:lstStyle/>
          <a:p>
            <a:r>
              <a:rPr lang="en-US" altLang="en-US" smtClean="0"/>
              <a:t>Professional Web Service Provider</a:t>
            </a:r>
          </a:p>
          <a:p>
            <a:pPr lvl="1"/>
            <a:r>
              <a:rPr lang="en-US" altLang="en-US" smtClean="0"/>
              <a:t>Professional web hosting company</a:t>
            </a:r>
          </a:p>
          <a:p>
            <a:pPr lvl="1"/>
            <a:r>
              <a:rPr lang="en-US" altLang="en-US" smtClean="0"/>
              <a:t>Entry level around $5 per month for basic hosting services.</a:t>
            </a:r>
          </a:p>
          <a:p>
            <a:pPr lvl="1"/>
            <a:r>
              <a:rPr lang="en-US" altLang="en-US" smtClean="0"/>
              <a:t>Will provide you with 2 Name Server addresses and access information.</a:t>
            </a:r>
          </a:p>
          <a:p>
            <a:endParaRPr lang="en-US" altLang="en-US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A41C076-DE93-4FED-813B-418FF3FBE63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9702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76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1663"/>
          </a:xfrm>
        </p:spPr>
        <p:txBody>
          <a:bodyPr/>
          <a:lstStyle/>
          <a:p>
            <a:r>
              <a:rPr lang="en-US" altLang="en-US" smtClean="0"/>
              <a:t>Shared vs. Dedicated Hosting</a:t>
            </a:r>
          </a:p>
          <a:p>
            <a:pPr lvl="1"/>
            <a:r>
              <a:rPr lang="en-US" altLang="en-US" smtClean="0"/>
              <a:t>Shared Hosting</a:t>
            </a:r>
          </a:p>
          <a:p>
            <a:pPr lvl="2"/>
            <a:r>
              <a:rPr lang="en-US" altLang="en-US" smtClean="0"/>
              <a:t>You share a server with other websites.</a:t>
            </a:r>
          </a:p>
          <a:p>
            <a:pPr lvl="2"/>
            <a:r>
              <a:rPr lang="en-US" altLang="en-US" smtClean="0"/>
              <a:t>Websites are typically small and would not come close to using the resources of an entire server.</a:t>
            </a:r>
          </a:p>
          <a:p>
            <a:pPr lvl="2"/>
            <a:r>
              <a:rPr lang="en-US" altLang="en-US" smtClean="0"/>
              <a:t>Price is usually very low starting around $5 per month.</a:t>
            </a:r>
          </a:p>
          <a:p>
            <a:pPr lvl="1"/>
            <a:r>
              <a:rPr lang="en-US" altLang="en-US" smtClean="0"/>
              <a:t>Dedicated Hosting</a:t>
            </a:r>
          </a:p>
          <a:p>
            <a:pPr lvl="2"/>
            <a:r>
              <a:rPr lang="en-US" altLang="en-US" smtClean="0"/>
              <a:t>The entire server is dedicated to your site. </a:t>
            </a:r>
          </a:p>
          <a:p>
            <a:pPr lvl="2"/>
            <a:r>
              <a:rPr lang="en-US" altLang="en-US" smtClean="0"/>
              <a:t>Typically for site with high bandwidth or storage requirements.</a:t>
            </a:r>
          </a:p>
          <a:p>
            <a:pPr lvl="2"/>
            <a:r>
              <a:rPr lang="en-US" altLang="en-US" smtClean="0"/>
              <a:t>Usually expensive, starting around $300 per month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F2CE2B-59FD-42CE-A2F7-C7BBFC07971E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00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What to consider when selecting a Web Service Provider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Price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Disk or Storage Space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Bandwidth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Scripting &amp; Database Capabilities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Control Panel </a:t>
            </a:r>
          </a:p>
          <a:p>
            <a:endParaRPr lang="en-US" altLang="en-US" smtClean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48CBBBA-4373-480E-85A1-47478D13B308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175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944562"/>
          </a:xfrm>
        </p:spPr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411663"/>
          </a:xfrm>
        </p:spPr>
        <p:txBody>
          <a:bodyPr/>
          <a:lstStyle/>
          <a:p>
            <a:r>
              <a:rPr lang="en-US" altLang="en-US" smtClean="0"/>
              <a:t>Personal Web Server</a:t>
            </a:r>
          </a:p>
          <a:p>
            <a:pPr lvl="1"/>
            <a:r>
              <a:rPr lang="en-US" altLang="en-US" smtClean="0"/>
              <a:t>A server running on your personal computer.</a:t>
            </a:r>
          </a:p>
          <a:p>
            <a:pPr lvl="1"/>
            <a:r>
              <a:rPr lang="en-US" altLang="en-US" smtClean="0"/>
              <a:t>Can be made out of any Desktop PC</a:t>
            </a:r>
          </a:p>
          <a:p>
            <a:pPr lvl="1"/>
            <a:r>
              <a:rPr lang="en-US" altLang="en-US" smtClean="0"/>
              <a:t>Not necessary to view basic HTML pages.</a:t>
            </a:r>
          </a:p>
          <a:p>
            <a:pPr lvl="1"/>
            <a:r>
              <a:rPr lang="en-US" altLang="en-US" smtClean="0"/>
              <a:t>Necessary for processing server side scripting, such as PHP, locally.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E82B0D-6C56-4D1E-8652-07D30664550D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277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572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Website Hosting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005137"/>
          </a:xfrm>
        </p:spPr>
        <p:txBody>
          <a:bodyPr/>
          <a:lstStyle/>
          <a:p>
            <a:r>
              <a:rPr lang="en-US" altLang="en-US" smtClean="0"/>
              <a:t>Guided Practice II</a:t>
            </a:r>
          </a:p>
          <a:p>
            <a:pPr lvl="1"/>
            <a:r>
              <a:rPr lang="en-US" altLang="en-US" smtClean="0"/>
              <a:t>Go to a website that sells shared servers</a:t>
            </a:r>
          </a:p>
          <a:p>
            <a:pPr lvl="1"/>
            <a:r>
              <a:rPr lang="en-US" altLang="en-US" smtClean="0"/>
              <a:t>Identify the following information:</a:t>
            </a:r>
          </a:p>
          <a:p>
            <a:pPr lvl="2"/>
            <a:r>
              <a:rPr lang="en-US" altLang="en-US" smtClean="0"/>
              <a:t>Price of the cheapest shared server.</a:t>
            </a:r>
          </a:p>
          <a:p>
            <a:pPr lvl="2"/>
            <a:r>
              <a:rPr lang="en-US" altLang="en-US" smtClean="0"/>
              <a:t>Server space included in plan.</a:t>
            </a:r>
          </a:p>
          <a:p>
            <a:pPr lvl="2"/>
            <a:r>
              <a:rPr lang="en-US" altLang="en-US" smtClean="0"/>
              <a:t>Bandwidth included in plan.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BD116C-8ADB-4B70-9567-2A223AF9005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379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495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96962"/>
          </a:xfrm>
        </p:spPr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Before your website can be accessible on the Internet it must be uploaded to a web server.</a:t>
            </a:r>
          </a:p>
          <a:p>
            <a:pPr lvl="1"/>
            <a:r>
              <a:rPr lang="en-US" altLang="en-US" smtClean="0"/>
              <a:t>You will need a program capable of transferring files from one computer to another, called an FTP client.</a:t>
            </a:r>
          </a:p>
          <a:p>
            <a:pPr lvl="1"/>
            <a:r>
              <a:rPr lang="en-US" altLang="en-US" smtClean="0"/>
              <a:t>Many programs have an FTP client built in.</a:t>
            </a:r>
          </a:p>
          <a:p>
            <a:pPr lvl="1"/>
            <a:r>
              <a:rPr lang="en-US" altLang="en-US" smtClean="0"/>
              <a:t>There are free FTP clients that can be used to easily upload files to your web server.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F7D4967-F96F-474A-B53C-B3D7A656E141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4822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343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Topics to Cover</a:t>
            </a:r>
          </a:p>
        </p:txBody>
      </p:sp>
      <p:sp>
        <p:nvSpPr>
          <p:cNvPr id="17411" name="Content Placeholder 8"/>
          <p:cNvSpPr>
            <a:spLocks noGrp="1"/>
          </p:cNvSpPr>
          <p:nvPr>
            <p:ph idx="1"/>
          </p:nvPr>
        </p:nvSpPr>
        <p:spPr>
          <a:xfrm>
            <a:off x="838200" y="1600200"/>
            <a:ext cx="6705600" cy="4411663"/>
          </a:xfrm>
        </p:spPr>
        <p:txBody>
          <a:bodyPr/>
          <a:lstStyle/>
          <a:p>
            <a:r>
              <a:rPr lang="en-US" altLang="en-US" smtClean="0"/>
              <a:t>Protocols &amp; How the Web Works</a:t>
            </a:r>
          </a:p>
          <a:p>
            <a:r>
              <a:rPr lang="en-US" altLang="en-US" smtClean="0"/>
              <a:t>Setting up A Domain Name</a:t>
            </a:r>
          </a:p>
          <a:p>
            <a:r>
              <a:rPr lang="en-US" altLang="en-US" smtClean="0"/>
              <a:t>Understanding Web Servers</a:t>
            </a:r>
          </a:p>
          <a:p>
            <a:pPr lvl="1"/>
            <a:r>
              <a:rPr lang="en-US" altLang="en-US" smtClean="0"/>
              <a:t>Personal Web Server</a:t>
            </a:r>
          </a:p>
          <a:p>
            <a:pPr lvl="1"/>
            <a:r>
              <a:rPr lang="en-US" altLang="en-US" smtClean="0"/>
              <a:t>Professional Web Hosting</a:t>
            </a:r>
          </a:p>
          <a:p>
            <a:r>
              <a:rPr lang="en-US" altLang="en-US" smtClean="0"/>
              <a:t>Uploading Files to A Web Server</a:t>
            </a:r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703D07-A994-4EB5-813F-629050445D2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r>
              <a:rPr lang="en-US" altLang="en-US" smtClean="0"/>
              <a:t>When you register for web hosting, you will be provided with the following information.</a:t>
            </a:r>
          </a:p>
          <a:p>
            <a:pPr lvl="1"/>
            <a:r>
              <a:rPr lang="en-US" altLang="en-US" smtClean="0"/>
              <a:t>Name Servers</a:t>
            </a:r>
          </a:p>
          <a:p>
            <a:pPr lvl="2"/>
            <a:r>
              <a:rPr lang="en-US" altLang="en-US" smtClean="0"/>
              <a:t>Needed by your domain register</a:t>
            </a:r>
          </a:p>
          <a:p>
            <a:pPr lvl="1"/>
            <a:r>
              <a:rPr lang="en-US" altLang="en-US" smtClean="0"/>
              <a:t>FTP Username</a:t>
            </a:r>
          </a:p>
          <a:p>
            <a:pPr lvl="1"/>
            <a:r>
              <a:rPr lang="en-US" altLang="en-US" smtClean="0"/>
              <a:t>FTP Password</a:t>
            </a:r>
          </a:p>
          <a:p>
            <a:pPr lvl="1"/>
            <a:r>
              <a:rPr lang="en-US" altLang="en-US" smtClean="0"/>
              <a:t>Host Address</a:t>
            </a:r>
          </a:p>
          <a:p>
            <a:pPr lvl="1"/>
            <a:r>
              <a:rPr lang="en-US" altLang="en-US" smtClean="0"/>
              <a:t>Port – Usually 21 unless told otherwise by your host. 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E08F964-6006-4291-BEA1-68D4F3A8CD8B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584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944562"/>
          </a:xfrm>
        </p:spPr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43DA01D-B896-4E8E-A9E6-22B4EBFE8C33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6869" name="Text Box 11"/>
          <p:cNvSpPr txBox="1">
            <a:spLocks noChangeArrowheads="1"/>
          </p:cNvSpPr>
          <p:nvPr/>
        </p:nvSpPr>
        <p:spPr bwMode="auto">
          <a:xfrm>
            <a:off x="228600" y="1447800"/>
            <a:ext cx="84582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8000"/>
                </a:solidFill>
              </a:rPr>
              <a:t>Required Settings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000" b="1"/>
              <a:t>Host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000" b="1"/>
              <a:t>Username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000" b="1"/>
              <a:t>Password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3000" b="1"/>
              <a:t>Port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 b="1"/>
          </a:p>
        </p:txBody>
      </p:sp>
      <p:sp>
        <p:nvSpPr>
          <p:cNvPr id="3687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343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944562"/>
          </a:xfrm>
        </p:spPr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EBF9AB-FC0C-4441-8FEA-E0D5B1E36496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685800" y="1371600"/>
            <a:ext cx="8001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left side is your computer(1), the right side is the web server(2).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You should see a www and/or public_html directory on the server side. They point to the same place.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All your web pages should be saved to that folder to be accessible online.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Double click it to open it.</a:t>
            </a:r>
          </a:p>
        </p:txBody>
      </p:sp>
      <p:sp>
        <p:nvSpPr>
          <p:cNvPr id="3789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944562"/>
          </a:xfrm>
        </p:spPr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BBC7B6-6BAB-4941-B6AC-2043BBF28A81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609600" y="1676400"/>
            <a:ext cx="8153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Once in the www directory (3), you should see all your website files (4).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To transfer files, just select the file or directory and drag it to the side you want to copy it to. </a:t>
            </a:r>
          </a:p>
        </p:txBody>
      </p:sp>
      <p:sp>
        <p:nvSpPr>
          <p:cNvPr id="3891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343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20762"/>
          </a:xfrm>
        </p:spPr>
        <p:txBody>
          <a:bodyPr/>
          <a:lstStyle/>
          <a:p>
            <a:r>
              <a:rPr lang="en-US" altLang="en-US" smtClean="0"/>
              <a:t>Getting Your Site Online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411663"/>
          </a:xfrm>
        </p:spPr>
        <p:txBody>
          <a:bodyPr/>
          <a:lstStyle/>
          <a:p>
            <a:r>
              <a:rPr lang="en-US" altLang="en-US" smtClean="0"/>
              <a:t>Once you have transferred your files from your computer to your web server, you can close FileZilla.</a:t>
            </a:r>
          </a:p>
          <a:p>
            <a:r>
              <a:rPr lang="en-US" altLang="en-US" smtClean="0"/>
              <a:t>If you cannot access your website, double check to make sure the files were transferred to the </a:t>
            </a:r>
            <a:r>
              <a:rPr lang="en-US" altLang="en-US" b="1" smtClean="0"/>
              <a:t>www</a:t>
            </a:r>
            <a:r>
              <a:rPr lang="en-US" altLang="en-US" smtClean="0"/>
              <a:t> or </a:t>
            </a:r>
            <a:r>
              <a:rPr lang="en-US" altLang="en-US" b="1" smtClean="0"/>
              <a:t>public_html</a:t>
            </a:r>
            <a:r>
              <a:rPr lang="en-US" altLang="en-US" smtClean="0"/>
              <a:t> folder. Both names point to the same directory. </a:t>
            </a:r>
          </a:p>
          <a:p>
            <a:pPr lvl="1"/>
            <a:r>
              <a:rPr lang="en-US" altLang="en-US" smtClean="0"/>
              <a:t>If your files are uploaded to any other folder, or outside of one of these folders, they will not show up.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B7E55E4-6B8F-41F5-BC0F-131EBE72B8BA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9942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11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Web Administration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411663"/>
          </a:xfrm>
        </p:spPr>
        <p:txBody>
          <a:bodyPr/>
          <a:lstStyle/>
          <a:p>
            <a:r>
              <a:rPr lang="en-US" altLang="en-US" smtClean="0"/>
              <a:t>Knowing how to design a website is only part of the job of a Webmaster.</a:t>
            </a:r>
          </a:p>
          <a:p>
            <a:r>
              <a:rPr lang="en-US" altLang="en-US" smtClean="0"/>
              <a:t>Most clients expect their webmaster to also:</a:t>
            </a:r>
          </a:p>
          <a:p>
            <a:pPr lvl="1"/>
            <a:r>
              <a:rPr lang="en-US" altLang="en-US" smtClean="0"/>
              <a:t>How information is transferred from server to client.</a:t>
            </a:r>
          </a:p>
          <a:p>
            <a:pPr lvl="1"/>
            <a:r>
              <a:rPr lang="en-US" altLang="en-US" smtClean="0"/>
              <a:t>Acquire the Domain Name</a:t>
            </a:r>
          </a:p>
          <a:p>
            <a:pPr lvl="1"/>
            <a:r>
              <a:rPr lang="en-US" altLang="en-US" smtClean="0"/>
              <a:t>Setup the Web Hosting </a:t>
            </a:r>
          </a:p>
          <a:p>
            <a:pPr lvl="1"/>
            <a:r>
              <a:rPr lang="en-US" altLang="en-US" smtClean="0"/>
              <a:t>Get the Site Online</a:t>
            </a:r>
          </a:p>
          <a:p>
            <a:r>
              <a:rPr lang="en-US" altLang="en-US" smtClean="0"/>
              <a:t>Knowing these processes will make you a much more valuable player in the web design industry.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BE4DDB0-9263-4B2F-BB1E-D4C08313853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486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248400" cy="762000"/>
          </a:xfrm>
        </p:spPr>
        <p:txBody>
          <a:bodyPr/>
          <a:lstStyle/>
          <a:p>
            <a:r>
              <a:rPr lang="en-US" altLang="en-US" smtClean="0"/>
              <a:t>Protocols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411663"/>
          </a:xfrm>
        </p:spPr>
        <p:txBody>
          <a:bodyPr/>
          <a:lstStyle/>
          <a:p>
            <a:r>
              <a:rPr lang="en-US" altLang="en-US" sz="3200" smtClean="0"/>
              <a:t>The Internet consists of two basic types of computers… </a:t>
            </a:r>
            <a:r>
              <a:rPr lang="en-US" altLang="en-US" sz="3200" b="1" smtClean="0"/>
              <a:t>servers</a:t>
            </a:r>
            <a:r>
              <a:rPr lang="en-US" altLang="en-US" sz="3200" smtClean="0"/>
              <a:t> &amp; </a:t>
            </a:r>
            <a:r>
              <a:rPr lang="en-US" altLang="en-US" sz="3200" b="1" smtClean="0"/>
              <a:t>clients</a:t>
            </a:r>
            <a:r>
              <a:rPr lang="en-US" altLang="en-US" sz="3200" smtClean="0"/>
              <a:t>.</a:t>
            </a:r>
          </a:p>
          <a:p>
            <a:pPr lvl="1"/>
            <a:r>
              <a:rPr lang="en-US" altLang="en-US" sz="2800" smtClean="0"/>
              <a:t>These computers often were of different types and used different operating systems. </a:t>
            </a:r>
          </a:p>
          <a:p>
            <a:pPr lvl="1"/>
            <a:r>
              <a:rPr lang="en-US" altLang="en-US" sz="2800" smtClean="0"/>
              <a:t>All computers on the Internet must be able to communicate</a:t>
            </a:r>
          </a:p>
          <a:p>
            <a:r>
              <a:rPr lang="en-US" altLang="en-US" sz="3200" b="1" smtClean="0"/>
              <a:t>Protocol</a:t>
            </a:r>
            <a:r>
              <a:rPr lang="en-US" altLang="en-US" sz="3200" smtClean="0"/>
              <a:t> is an agreed upon set of rules for successful communication among computers on the Internet.</a:t>
            </a:r>
            <a:endParaRPr lang="en-US" altLang="en-US" sz="3200" b="1" smtClean="0"/>
          </a:p>
          <a:p>
            <a:endParaRPr lang="en-US" alt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60A9F3-053F-498F-9738-60273120C3F1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20762"/>
          </a:xfrm>
        </p:spPr>
        <p:txBody>
          <a:bodyPr/>
          <a:lstStyle/>
          <a:p>
            <a:r>
              <a:rPr lang="en-US" altLang="en-US" smtClean="0"/>
              <a:t>Protocols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411663"/>
          </a:xfrm>
        </p:spPr>
        <p:txBody>
          <a:bodyPr/>
          <a:lstStyle/>
          <a:p>
            <a:r>
              <a:rPr lang="en-US" altLang="en-US" b="1" smtClean="0"/>
              <a:t>TCP/IP </a:t>
            </a:r>
          </a:p>
          <a:p>
            <a:r>
              <a:rPr lang="en-US" altLang="en-US" b="1" smtClean="0"/>
              <a:t>(TCP) Transmission Control Protocol</a:t>
            </a:r>
          </a:p>
          <a:p>
            <a:pPr lvl="1"/>
            <a:r>
              <a:rPr lang="en-US" altLang="en-US" smtClean="0"/>
              <a:t>Was selected as the underlying method of communicating among computers on the Internet. Specifies how information is transferred. There are different rules for different types of information.</a:t>
            </a:r>
          </a:p>
          <a:p>
            <a:pPr lvl="1"/>
            <a:r>
              <a:rPr lang="en-US" altLang="en-US" smtClean="0"/>
              <a:t>Generally all information is:</a:t>
            </a:r>
          </a:p>
          <a:p>
            <a:pPr lvl="2"/>
            <a:r>
              <a:rPr lang="en-US" altLang="en-US" smtClean="0"/>
              <a:t>broken into small </a:t>
            </a:r>
            <a:r>
              <a:rPr lang="en-US" altLang="en-US" b="1" smtClean="0"/>
              <a:t>packets</a:t>
            </a:r>
            <a:r>
              <a:rPr lang="en-US" altLang="en-US" smtClean="0"/>
              <a:t> 1500 characters in length.</a:t>
            </a:r>
          </a:p>
          <a:p>
            <a:pPr lvl="2"/>
            <a:r>
              <a:rPr lang="en-US" altLang="en-US" smtClean="0"/>
              <a:t>sent to its destination along different paths. </a:t>
            </a:r>
          </a:p>
          <a:p>
            <a:endParaRPr lang="en-US" altLang="en-US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45E2747-68FB-463E-BC90-EB8A4E923E6E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953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944562"/>
          </a:xfrm>
        </p:spPr>
        <p:txBody>
          <a:bodyPr/>
          <a:lstStyle/>
          <a:p>
            <a:r>
              <a:rPr lang="en-US" altLang="en-US" smtClean="0"/>
              <a:t>Protocols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r>
              <a:rPr lang="en-US" altLang="en-US" smtClean="0"/>
              <a:t>Under TCP, there are specific methods of communication for each type of information sent across the Internet:</a:t>
            </a:r>
          </a:p>
          <a:p>
            <a:pPr lvl="1"/>
            <a:r>
              <a:rPr lang="en-US" altLang="en-US" smtClean="0"/>
              <a:t>http – hypertext transfer protocol</a:t>
            </a:r>
          </a:p>
          <a:p>
            <a:pPr lvl="2"/>
            <a:r>
              <a:rPr lang="en-US" altLang="en-US" smtClean="0"/>
              <a:t>Communicates with browsers to send web page packets</a:t>
            </a:r>
          </a:p>
          <a:p>
            <a:pPr lvl="1"/>
            <a:r>
              <a:rPr lang="en-US" altLang="en-US" smtClean="0"/>
              <a:t>ftp – file transfer protocol</a:t>
            </a:r>
          </a:p>
          <a:p>
            <a:pPr lvl="2"/>
            <a:r>
              <a:rPr lang="en-US" altLang="en-US" smtClean="0"/>
              <a:t>Used by FTP Clients to transfer file packets</a:t>
            </a:r>
          </a:p>
          <a:p>
            <a:pPr lvl="1"/>
            <a:r>
              <a:rPr lang="en-US" altLang="en-US" smtClean="0"/>
              <a:t>pop – Post office protocol (email)</a:t>
            </a:r>
          </a:p>
          <a:p>
            <a:pPr lvl="2"/>
            <a:r>
              <a:rPr lang="en-US" altLang="en-US" smtClean="0"/>
              <a:t>Used by email clients to send/receive email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30122F-D93D-4F37-B210-37292D9FA389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1510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02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096962"/>
          </a:xfrm>
        </p:spPr>
        <p:txBody>
          <a:bodyPr/>
          <a:lstStyle/>
          <a:p>
            <a:r>
              <a:rPr lang="en-US" altLang="en-US" smtClean="0"/>
              <a:t>Protocols</a:t>
            </a:r>
          </a:p>
        </p:txBody>
      </p:sp>
      <p:sp>
        <p:nvSpPr>
          <p:cNvPr id="22531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19338"/>
          </a:xfrm>
        </p:spPr>
        <p:txBody>
          <a:bodyPr/>
          <a:lstStyle/>
          <a:p>
            <a:r>
              <a:rPr lang="en-US" altLang="en-US" smtClean="0"/>
              <a:t>(IP) Internet Protocol</a:t>
            </a:r>
          </a:p>
          <a:p>
            <a:pPr lvl="1"/>
            <a:r>
              <a:rPr lang="en-US" altLang="en-US" smtClean="0"/>
              <a:t>Specifies that every computer on the Internet must have a unique Internet Protocol Address.</a:t>
            </a:r>
          </a:p>
          <a:p>
            <a:pPr lvl="1"/>
            <a:r>
              <a:rPr lang="en-US" altLang="en-US" smtClean="0"/>
              <a:t>Packets of information contain the sending and receiving computers IP Address much like an letter.</a:t>
            </a:r>
          </a:p>
          <a:p>
            <a:endParaRPr lang="en-US" altLang="en-US" smtClean="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9480248-4AE5-4C9D-80A9-6A45E2A798C4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47656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253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648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792162"/>
          </a:xfrm>
        </p:spPr>
        <p:txBody>
          <a:bodyPr/>
          <a:lstStyle/>
          <a:p>
            <a:r>
              <a:rPr lang="en-US" altLang="en-US" smtClean="0"/>
              <a:t>Protocols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411663"/>
          </a:xfrm>
        </p:spPr>
        <p:txBody>
          <a:bodyPr/>
          <a:lstStyle/>
          <a:p>
            <a:r>
              <a:rPr lang="en-US" altLang="en-US" smtClean="0"/>
              <a:t>So how does the web page get from the server to your computer?</a:t>
            </a:r>
          </a:p>
          <a:p>
            <a:pPr lvl="1"/>
            <a:r>
              <a:rPr lang="en-US" altLang="en-US" smtClean="0"/>
              <a:t>Your computer send a request to the server for a specific page.</a:t>
            </a:r>
          </a:p>
          <a:p>
            <a:pPr lvl="1"/>
            <a:r>
              <a:rPr lang="en-US" altLang="en-US" smtClean="0"/>
              <a:t>The server get the page and breaks it into packets.</a:t>
            </a:r>
          </a:p>
          <a:p>
            <a:pPr lvl="1"/>
            <a:r>
              <a:rPr lang="en-US" altLang="en-US" smtClean="0"/>
              <a:t>Packets are send along different random paths to your computer.</a:t>
            </a:r>
          </a:p>
          <a:p>
            <a:pPr lvl="1"/>
            <a:r>
              <a:rPr lang="en-US" altLang="en-US" smtClean="0"/>
              <a:t>Your computer confirms that all packets have been received.</a:t>
            </a:r>
          </a:p>
          <a:p>
            <a:pPr lvl="1"/>
            <a:r>
              <a:rPr lang="en-US" altLang="en-US" smtClean="0"/>
              <a:t>Your computer reassembles the packets.</a:t>
            </a:r>
          </a:p>
          <a:p>
            <a:pPr lvl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C13F66-F10B-4CA9-AB7E-89D5F276BC02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4876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868362"/>
          </a:xfrm>
        </p:spPr>
        <p:txBody>
          <a:bodyPr/>
          <a:lstStyle/>
          <a:p>
            <a:r>
              <a:rPr lang="en-US" altLang="en-US" smtClean="0"/>
              <a:t>Packet Illustration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IT: Web Technologies – Web Administration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497068-70C9-4446-A664-B3AB82C6C64F}" type="slidenum">
              <a:rPr lang="en-US" altLang="en-US" sz="1000" smtClean="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grpSp>
        <p:nvGrpSpPr>
          <p:cNvPr id="24581" name="Group 81"/>
          <p:cNvGrpSpPr>
            <a:grpSpLocks/>
          </p:cNvGrpSpPr>
          <p:nvPr/>
        </p:nvGrpSpPr>
        <p:grpSpPr bwMode="auto">
          <a:xfrm>
            <a:off x="1219200" y="2209800"/>
            <a:ext cx="6629400" cy="3962400"/>
            <a:chOff x="1295400" y="1600200"/>
            <a:chExt cx="6629400" cy="3962400"/>
          </a:xfrm>
        </p:grpSpPr>
        <p:cxnSp>
          <p:nvCxnSpPr>
            <p:cNvPr id="24586" name="Straight Connector 27"/>
            <p:cNvCxnSpPr>
              <a:cxnSpLocks noChangeShapeType="1"/>
            </p:cNvCxnSpPr>
            <p:nvPr/>
          </p:nvCxnSpPr>
          <p:spPr bwMode="auto">
            <a:xfrm>
              <a:off x="1600200" y="1828800"/>
              <a:ext cx="60960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7" name="Straight Connector 28"/>
            <p:cNvCxnSpPr>
              <a:cxnSpLocks noChangeShapeType="1"/>
            </p:cNvCxnSpPr>
            <p:nvPr/>
          </p:nvCxnSpPr>
          <p:spPr bwMode="auto">
            <a:xfrm>
              <a:off x="1524000" y="2971800"/>
              <a:ext cx="60960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8" name="Straight Connector 29"/>
            <p:cNvCxnSpPr>
              <a:cxnSpLocks noChangeShapeType="1"/>
            </p:cNvCxnSpPr>
            <p:nvPr/>
          </p:nvCxnSpPr>
          <p:spPr bwMode="auto">
            <a:xfrm>
              <a:off x="1600200" y="4114800"/>
              <a:ext cx="60960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Straight Connector 30"/>
            <p:cNvCxnSpPr>
              <a:cxnSpLocks noChangeShapeType="1"/>
            </p:cNvCxnSpPr>
            <p:nvPr/>
          </p:nvCxnSpPr>
          <p:spPr bwMode="auto">
            <a:xfrm>
              <a:off x="1600200" y="5334000"/>
              <a:ext cx="60960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0" name="Straight Connector 32"/>
            <p:cNvCxnSpPr>
              <a:cxnSpLocks noChangeShapeType="1"/>
            </p:cNvCxnSpPr>
            <p:nvPr/>
          </p:nvCxnSpPr>
          <p:spPr bwMode="auto">
            <a:xfrm rot="5400000">
              <a:off x="-152400" y="3581400"/>
              <a:ext cx="3505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1" name="Straight Connector 33"/>
            <p:cNvCxnSpPr>
              <a:cxnSpLocks noChangeShapeType="1"/>
            </p:cNvCxnSpPr>
            <p:nvPr/>
          </p:nvCxnSpPr>
          <p:spPr bwMode="auto">
            <a:xfrm rot="5400000">
              <a:off x="1295400" y="3581400"/>
              <a:ext cx="3505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Straight Connector 34"/>
            <p:cNvCxnSpPr>
              <a:cxnSpLocks noChangeShapeType="1"/>
            </p:cNvCxnSpPr>
            <p:nvPr/>
          </p:nvCxnSpPr>
          <p:spPr bwMode="auto">
            <a:xfrm rot="5400000">
              <a:off x="2895600" y="3581400"/>
              <a:ext cx="3505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Straight Connector 35"/>
            <p:cNvCxnSpPr>
              <a:cxnSpLocks noChangeShapeType="1"/>
            </p:cNvCxnSpPr>
            <p:nvPr/>
          </p:nvCxnSpPr>
          <p:spPr bwMode="auto">
            <a:xfrm rot="5400000">
              <a:off x="4343400" y="3581400"/>
              <a:ext cx="3505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Straight Connector 36"/>
            <p:cNvCxnSpPr>
              <a:cxnSpLocks noChangeShapeType="1"/>
            </p:cNvCxnSpPr>
            <p:nvPr/>
          </p:nvCxnSpPr>
          <p:spPr bwMode="auto">
            <a:xfrm rot="5400000">
              <a:off x="5943600" y="3581400"/>
              <a:ext cx="3505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5" name="Straight Connector 38"/>
            <p:cNvCxnSpPr>
              <a:cxnSpLocks noChangeShapeType="1"/>
            </p:cNvCxnSpPr>
            <p:nvPr/>
          </p:nvCxnSpPr>
          <p:spPr bwMode="auto">
            <a:xfrm>
              <a:off x="1600200" y="1828800"/>
              <a:ext cx="3048000" cy="2286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6" name="Straight Connector 40"/>
            <p:cNvCxnSpPr>
              <a:cxnSpLocks noChangeShapeType="1"/>
            </p:cNvCxnSpPr>
            <p:nvPr/>
          </p:nvCxnSpPr>
          <p:spPr bwMode="auto">
            <a:xfrm flipV="1">
              <a:off x="1600200" y="1828800"/>
              <a:ext cx="3048000" cy="2286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7" name="Straight Connector 42"/>
            <p:cNvCxnSpPr>
              <a:cxnSpLocks noChangeShapeType="1"/>
            </p:cNvCxnSpPr>
            <p:nvPr/>
          </p:nvCxnSpPr>
          <p:spPr bwMode="auto">
            <a:xfrm>
              <a:off x="1600200" y="4114800"/>
              <a:ext cx="30480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Straight Connector 44"/>
            <p:cNvCxnSpPr>
              <a:cxnSpLocks noChangeShapeType="1"/>
            </p:cNvCxnSpPr>
            <p:nvPr/>
          </p:nvCxnSpPr>
          <p:spPr bwMode="auto">
            <a:xfrm flipV="1">
              <a:off x="1600200" y="4114800"/>
              <a:ext cx="31242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9" name="Straight Connector 46"/>
            <p:cNvCxnSpPr>
              <a:cxnSpLocks noChangeShapeType="1"/>
            </p:cNvCxnSpPr>
            <p:nvPr/>
          </p:nvCxnSpPr>
          <p:spPr bwMode="auto">
            <a:xfrm>
              <a:off x="4724400" y="1828800"/>
              <a:ext cx="2971800" cy="2286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0" name="Straight Connector 48"/>
            <p:cNvCxnSpPr>
              <a:cxnSpLocks noChangeShapeType="1"/>
            </p:cNvCxnSpPr>
            <p:nvPr/>
          </p:nvCxnSpPr>
          <p:spPr bwMode="auto">
            <a:xfrm flipV="1">
              <a:off x="4648200" y="1828800"/>
              <a:ext cx="3048000" cy="2286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1" name="Straight Connector 50"/>
            <p:cNvCxnSpPr>
              <a:cxnSpLocks noChangeShapeType="1"/>
            </p:cNvCxnSpPr>
            <p:nvPr/>
          </p:nvCxnSpPr>
          <p:spPr bwMode="auto">
            <a:xfrm>
              <a:off x="4724400" y="4114800"/>
              <a:ext cx="29718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2" name="Straight Connector 52"/>
            <p:cNvCxnSpPr>
              <a:cxnSpLocks noChangeShapeType="1"/>
            </p:cNvCxnSpPr>
            <p:nvPr/>
          </p:nvCxnSpPr>
          <p:spPr bwMode="auto">
            <a:xfrm flipV="1">
              <a:off x="4724400" y="4114800"/>
              <a:ext cx="29718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3" name="Straight Connector 54"/>
            <p:cNvCxnSpPr>
              <a:cxnSpLocks noChangeShapeType="1"/>
            </p:cNvCxnSpPr>
            <p:nvPr/>
          </p:nvCxnSpPr>
          <p:spPr bwMode="auto">
            <a:xfrm>
              <a:off x="6172200" y="1905000"/>
              <a:ext cx="1447800" cy="1066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Straight Connector 56"/>
            <p:cNvCxnSpPr>
              <a:cxnSpLocks noChangeShapeType="1"/>
            </p:cNvCxnSpPr>
            <p:nvPr/>
          </p:nvCxnSpPr>
          <p:spPr bwMode="auto">
            <a:xfrm rot="10800000" flipV="1">
              <a:off x="4724400" y="1905000"/>
              <a:ext cx="1371600" cy="1066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5" name="Straight Connector 58"/>
            <p:cNvCxnSpPr>
              <a:cxnSpLocks noChangeShapeType="1"/>
            </p:cNvCxnSpPr>
            <p:nvPr/>
          </p:nvCxnSpPr>
          <p:spPr bwMode="auto">
            <a:xfrm>
              <a:off x="3048000" y="1905000"/>
              <a:ext cx="1600200" cy="1066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6" name="Straight Connector 60"/>
            <p:cNvCxnSpPr>
              <a:cxnSpLocks noChangeShapeType="1"/>
            </p:cNvCxnSpPr>
            <p:nvPr/>
          </p:nvCxnSpPr>
          <p:spPr bwMode="auto">
            <a:xfrm rot="10800000" flipV="1">
              <a:off x="1600200" y="1828800"/>
              <a:ext cx="14478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7" name="Straight Connector 62"/>
            <p:cNvCxnSpPr>
              <a:cxnSpLocks noChangeShapeType="1"/>
            </p:cNvCxnSpPr>
            <p:nvPr/>
          </p:nvCxnSpPr>
          <p:spPr bwMode="auto">
            <a:xfrm>
              <a:off x="1600200" y="3048000"/>
              <a:ext cx="15240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8" name="Straight Connector 64"/>
            <p:cNvCxnSpPr>
              <a:cxnSpLocks noChangeShapeType="1"/>
            </p:cNvCxnSpPr>
            <p:nvPr/>
          </p:nvCxnSpPr>
          <p:spPr bwMode="auto">
            <a:xfrm flipV="1">
              <a:off x="3048000" y="2971800"/>
              <a:ext cx="16764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9" name="Straight Connector 66"/>
            <p:cNvCxnSpPr>
              <a:cxnSpLocks noChangeShapeType="1"/>
            </p:cNvCxnSpPr>
            <p:nvPr/>
          </p:nvCxnSpPr>
          <p:spPr bwMode="auto">
            <a:xfrm>
              <a:off x="3048000" y="4114800"/>
              <a:ext cx="16002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Straight Connector 68"/>
            <p:cNvCxnSpPr>
              <a:cxnSpLocks noChangeShapeType="1"/>
            </p:cNvCxnSpPr>
            <p:nvPr/>
          </p:nvCxnSpPr>
          <p:spPr bwMode="auto">
            <a:xfrm flipV="1">
              <a:off x="4648200" y="4114800"/>
              <a:ext cx="14478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1" name="Straight Connector 70"/>
            <p:cNvCxnSpPr>
              <a:cxnSpLocks noChangeShapeType="1"/>
            </p:cNvCxnSpPr>
            <p:nvPr/>
          </p:nvCxnSpPr>
          <p:spPr bwMode="auto">
            <a:xfrm>
              <a:off x="4724400" y="4114800"/>
              <a:ext cx="14478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2" name="Straight Connector 72"/>
            <p:cNvCxnSpPr>
              <a:cxnSpLocks noChangeShapeType="1"/>
            </p:cNvCxnSpPr>
            <p:nvPr/>
          </p:nvCxnSpPr>
          <p:spPr bwMode="auto">
            <a:xfrm flipV="1">
              <a:off x="6248400" y="4038600"/>
              <a:ext cx="1447800" cy="1295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3" name="Straight Connector 74"/>
            <p:cNvCxnSpPr>
              <a:cxnSpLocks noChangeShapeType="1"/>
            </p:cNvCxnSpPr>
            <p:nvPr/>
          </p:nvCxnSpPr>
          <p:spPr bwMode="auto">
            <a:xfrm flipV="1">
              <a:off x="6172200" y="2895600"/>
              <a:ext cx="14478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4" name="Straight Connector 76"/>
            <p:cNvCxnSpPr>
              <a:cxnSpLocks noChangeShapeType="1"/>
            </p:cNvCxnSpPr>
            <p:nvPr/>
          </p:nvCxnSpPr>
          <p:spPr bwMode="auto">
            <a:xfrm>
              <a:off x="4724400" y="2971800"/>
              <a:ext cx="14478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5" name="Straight Connector 78"/>
            <p:cNvCxnSpPr>
              <a:cxnSpLocks noChangeShapeType="1"/>
            </p:cNvCxnSpPr>
            <p:nvPr/>
          </p:nvCxnSpPr>
          <p:spPr bwMode="auto">
            <a:xfrm rot="10800000" flipV="1">
              <a:off x="1524000" y="4114800"/>
              <a:ext cx="1524000" cy="1219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6" name="Straight Connector 80"/>
            <p:cNvCxnSpPr>
              <a:cxnSpLocks noChangeShapeType="1"/>
            </p:cNvCxnSpPr>
            <p:nvPr/>
          </p:nvCxnSpPr>
          <p:spPr bwMode="auto">
            <a:xfrm>
              <a:off x="6172200" y="4191000"/>
              <a:ext cx="1524000" cy="11430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7" name="Oval 6"/>
            <p:cNvSpPr>
              <a:spLocks noChangeArrowheads="1"/>
            </p:cNvSpPr>
            <p:nvPr/>
          </p:nvSpPr>
          <p:spPr bwMode="auto">
            <a:xfrm>
              <a:off x="1295400" y="1600200"/>
              <a:ext cx="533400" cy="45720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18" name="Oval 7"/>
            <p:cNvSpPr>
              <a:spLocks noChangeArrowheads="1"/>
            </p:cNvSpPr>
            <p:nvPr/>
          </p:nvSpPr>
          <p:spPr bwMode="auto">
            <a:xfrm>
              <a:off x="7391400" y="5105400"/>
              <a:ext cx="533400" cy="45720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19" name="Oval 8"/>
            <p:cNvSpPr>
              <a:spLocks noChangeArrowheads="1"/>
            </p:cNvSpPr>
            <p:nvPr/>
          </p:nvSpPr>
          <p:spPr bwMode="auto">
            <a:xfrm>
              <a:off x="5867400" y="1600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0" name="Oval 11"/>
            <p:cNvSpPr>
              <a:spLocks noChangeArrowheads="1"/>
            </p:cNvSpPr>
            <p:nvPr/>
          </p:nvSpPr>
          <p:spPr bwMode="auto">
            <a:xfrm>
              <a:off x="2819400" y="1600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1" name="Oval 12"/>
            <p:cNvSpPr>
              <a:spLocks noChangeArrowheads="1"/>
            </p:cNvSpPr>
            <p:nvPr/>
          </p:nvSpPr>
          <p:spPr bwMode="auto">
            <a:xfrm>
              <a:off x="1295400" y="3886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2" name="Oval 13"/>
            <p:cNvSpPr>
              <a:spLocks noChangeArrowheads="1"/>
            </p:cNvSpPr>
            <p:nvPr/>
          </p:nvSpPr>
          <p:spPr bwMode="auto">
            <a:xfrm>
              <a:off x="2819400" y="51054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3" name="Oval 16"/>
            <p:cNvSpPr>
              <a:spLocks noChangeArrowheads="1"/>
            </p:cNvSpPr>
            <p:nvPr/>
          </p:nvSpPr>
          <p:spPr bwMode="auto">
            <a:xfrm>
              <a:off x="4419600" y="1600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4" name="Oval 17"/>
            <p:cNvSpPr>
              <a:spLocks noChangeArrowheads="1"/>
            </p:cNvSpPr>
            <p:nvPr/>
          </p:nvSpPr>
          <p:spPr bwMode="auto">
            <a:xfrm>
              <a:off x="1295400" y="2743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5" name="Oval 19"/>
            <p:cNvSpPr>
              <a:spLocks noChangeArrowheads="1"/>
            </p:cNvSpPr>
            <p:nvPr/>
          </p:nvSpPr>
          <p:spPr bwMode="auto">
            <a:xfrm>
              <a:off x="1295400" y="51054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6" name="Oval 20"/>
            <p:cNvSpPr>
              <a:spLocks noChangeArrowheads="1"/>
            </p:cNvSpPr>
            <p:nvPr/>
          </p:nvSpPr>
          <p:spPr bwMode="auto">
            <a:xfrm>
              <a:off x="4419600" y="51054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7" name="Oval 21"/>
            <p:cNvSpPr>
              <a:spLocks noChangeArrowheads="1"/>
            </p:cNvSpPr>
            <p:nvPr/>
          </p:nvSpPr>
          <p:spPr bwMode="auto">
            <a:xfrm>
              <a:off x="7391400" y="1600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8" name="Oval 22"/>
            <p:cNvSpPr>
              <a:spLocks noChangeArrowheads="1"/>
            </p:cNvSpPr>
            <p:nvPr/>
          </p:nvSpPr>
          <p:spPr bwMode="auto">
            <a:xfrm>
              <a:off x="5867400" y="51054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29" name="Oval 24"/>
            <p:cNvSpPr>
              <a:spLocks noChangeArrowheads="1"/>
            </p:cNvSpPr>
            <p:nvPr/>
          </p:nvSpPr>
          <p:spPr bwMode="auto">
            <a:xfrm>
              <a:off x="7391400" y="3886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0" name="Oval 25"/>
            <p:cNvSpPr>
              <a:spLocks noChangeArrowheads="1"/>
            </p:cNvSpPr>
            <p:nvPr/>
          </p:nvSpPr>
          <p:spPr bwMode="auto">
            <a:xfrm>
              <a:off x="7391400" y="2743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1" name="Oval 9"/>
            <p:cNvSpPr>
              <a:spLocks noChangeArrowheads="1"/>
            </p:cNvSpPr>
            <p:nvPr/>
          </p:nvSpPr>
          <p:spPr bwMode="auto">
            <a:xfrm>
              <a:off x="4419600" y="3886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2" name="Oval 10"/>
            <p:cNvSpPr>
              <a:spLocks noChangeArrowheads="1"/>
            </p:cNvSpPr>
            <p:nvPr/>
          </p:nvSpPr>
          <p:spPr bwMode="auto">
            <a:xfrm>
              <a:off x="2819400" y="2743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3" name="Oval 14"/>
            <p:cNvSpPr>
              <a:spLocks noChangeArrowheads="1"/>
            </p:cNvSpPr>
            <p:nvPr/>
          </p:nvSpPr>
          <p:spPr bwMode="auto">
            <a:xfrm>
              <a:off x="2819400" y="3886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4" name="Oval 15"/>
            <p:cNvSpPr>
              <a:spLocks noChangeArrowheads="1"/>
            </p:cNvSpPr>
            <p:nvPr/>
          </p:nvSpPr>
          <p:spPr bwMode="auto">
            <a:xfrm>
              <a:off x="5867400" y="2743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5" name="Oval 18"/>
            <p:cNvSpPr>
              <a:spLocks noChangeArrowheads="1"/>
            </p:cNvSpPr>
            <p:nvPr/>
          </p:nvSpPr>
          <p:spPr bwMode="auto">
            <a:xfrm>
              <a:off x="4419600" y="2743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4636" name="Oval 23"/>
            <p:cNvSpPr>
              <a:spLocks noChangeArrowheads="1"/>
            </p:cNvSpPr>
            <p:nvPr/>
          </p:nvSpPr>
          <p:spPr bwMode="auto">
            <a:xfrm>
              <a:off x="5867400" y="3886200"/>
              <a:ext cx="533400" cy="4572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rgbClr val="000066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rgbClr val="000066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rgbClr val="000066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rgbClr val="0000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4582" name="TextBox 82"/>
          <p:cNvSpPr txBox="1">
            <a:spLocks noChangeArrowheads="1"/>
          </p:cNvSpPr>
          <p:nvPr/>
        </p:nvSpPr>
        <p:spPr bwMode="auto">
          <a:xfrm>
            <a:off x="152400" y="2209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Server</a:t>
            </a:r>
          </a:p>
        </p:txBody>
      </p:sp>
      <p:sp>
        <p:nvSpPr>
          <p:cNvPr id="24583" name="TextBox 83"/>
          <p:cNvSpPr txBox="1">
            <a:spLocks noChangeArrowheads="1"/>
          </p:cNvSpPr>
          <p:nvPr/>
        </p:nvSpPr>
        <p:spPr bwMode="auto">
          <a:xfrm>
            <a:off x="7848600" y="5791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Client</a:t>
            </a:r>
          </a:p>
        </p:txBody>
      </p:sp>
      <p:sp>
        <p:nvSpPr>
          <p:cNvPr id="24584" name="TextBox 84"/>
          <p:cNvSpPr txBox="1">
            <a:spLocks noChangeArrowheads="1"/>
          </p:cNvSpPr>
          <p:nvPr/>
        </p:nvSpPr>
        <p:spPr bwMode="auto">
          <a:xfrm>
            <a:off x="457200" y="1295400"/>
            <a:ext cx="845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How many different paths can you create from the Server to the Client? Any of these paths can be taken by a single data packet.</a:t>
            </a:r>
          </a:p>
        </p:txBody>
      </p:sp>
      <p:sp>
        <p:nvSpPr>
          <p:cNvPr id="2458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solidFill>
                  <a:schemeClr val="tx1"/>
                </a:solidFill>
              </a:rPr>
              <a:t>Copyright © Texas Education Agency, 2013. All rights reserved.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Web Technologi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opics to Cover&amp;quot;&quot;/&gt;&lt;property id=&quot;20307&quot; value=&quot;264&quot;/&gt;&lt;/object&gt;&lt;object type=&quot;3&quot; unique_id=&quot;10006&quot;&gt;&lt;property id=&quot;20148&quot; value=&quot;5&quot;/&gt;&lt;property id=&quot;20300&quot; value=&quot;Slide 3 - &amp;quot;Web Administration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Protocols&amp;quot;&quot;/&gt;&lt;property id=&quot;20307&quot; value=&quot;273&quot;/&gt;&lt;/object&gt;&lt;object type=&quot;3&quot; unique_id=&quot;10008&quot;&gt;&lt;property id=&quot;20148&quot; value=&quot;5&quot;/&gt;&lt;property id=&quot;20300&quot; value=&quot;Slide 5 - &amp;quot;Protocols&amp;quot;&quot;/&gt;&lt;property id=&quot;20307&quot; value=&quot;275&quot;/&gt;&lt;/object&gt;&lt;object type=&quot;3&quot; unique_id=&quot;10009&quot;&gt;&lt;property id=&quot;20148&quot; value=&quot;5&quot;/&gt;&lt;property id=&quot;20300&quot; value=&quot;Slide 6 - &amp;quot;Protocols&amp;quot;&quot;/&gt;&lt;property id=&quot;20307&quot; value=&quot;285&quot;/&gt;&lt;/object&gt;&lt;object type=&quot;3&quot; unique_id=&quot;10010&quot;&gt;&lt;property id=&quot;20148&quot; value=&quot;5&quot;/&gt;&lt;property id=&quot;20300&quot; value=&quot;Slide 7 - &amp;quot;Protocols&amp;quot;&quot;/&gt;&lt;property id=&quot;20307&quot; value=&quot;276&quot;/&gt;&lt;/object&gt;&lt;object type=&quot;3&quot; unique_id=&quot;10011&quot;&gt;&lt;property id=&quot;20148&quot; value=&quot;5&quot;/&gt;&lt;property id=&quot;20300&quot; value=&quot;Slide 8 - &amp;quot;Protocols&amp;quot;&quot;/&gt;&lt;property id=&quot;20307&quot; value=&quot;278&quot;/&gt;&lt;/object&gt;&lt;object type=&quot;3&quot; unique_id=&quot;10012&quot;&gt;&lt;property id=&quot;20148&quot; value=&quot;5&quot;/&gt;&lt;property id=&quot;20300&quot; value=&quot;Slide 9 - &amp;quot;Packet Illustration&amp;quot;&quot;/&gt;&lt;property id=&quot;20307&quot; value=&quot;277&quot;/&gt;&lt;/object&gt;&lt;object type=&quot;3&quot; unique_id=&quot;10013&quot;&gt;&lt;property id=&quot;20148&quot; value=&quot;5&quot;/&gt;&lt;property id=&quot;20300&quot; value=&quot;Slide 10 - &amp;quot;Acquiring a Domain Name&amp;quot;&quot;/&gt;&lt;property id=&quot;20307&quot; value=&quot;270&quot;/&gt;&lt;/object&gt;&lt;object type=&quot;3&quot; unique_id=&quot;10014&quot;&gt;&lt;property id=&quot;20148&quot; value=&quot;5&quot;/&gt;&lt;property id=&quot;20300&quot; value=&quot;Slide 11 - &amp;quot;Acquiring a Domain Name&amp;quot;&quot;/&gt;&lt;property id=&quot;20307&quot; value=&quot;271&quot;/&gt;&lt;/object&gt;&lt;object type=&quot;3&quot; unique_id=&quot;10015&quot;&gt;&lt;property id=&quot;20148&quot; value=&quot;5&quot;/&gt;&lt;property id=&quot;20300&quot; value=&quot;Slide 12 - &amp;quot;Acquiring a Domain Name&amp;quot;&quot;/&gt;&lt;property id=&quot;20307&quot; value=&quot;286&quot;/&gt;&lt;/object&gt;&lt;object type=&quot;3&quot; unique_id=&quot;10016&quot;&gt;&lt;property id=&quot;20148&quot; value=&quot;5&quot;/&gt;&lt;property id=&quot;20300&quot; value=&quot;Slide 13 - &amp;quot;Website Hosting&amp;quot;&quot;/&gt;&lt;property id=&quot;20307&quot; value=&quot;266&quot;/&gt;&lt;/object&gt;&lt;object type=&quot;3&quot; unique_id=&quot;10017&quot;&gt;&lt;property id=&quot;20148&quot; value=&quot;5&quot;/&gt;&lt;property id=&quot;20300&quot; value=&quot;Slide 14 - &amp;quot;Website Hosting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Website Hosting&amp;quot;&quot;/&gt;&lt;property id=&quot;20307&quot; value=&quot;288&quot;/&gt;&lt;/object&gt;&lt;object type=&quot;3&quot; unique_id=&quot;10019&quot;&gt;&lt;property id=&quot;20148&quot; value=&quot;5&quot;/&gt;&lt;property id=&quot;20300&quot; value=&quot;Slide 16 - &amp;quot;Website Hosting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Website Hosting&amp;quot;&quot;/&gt;&lt;property id=&quot;20307&quot; value=&quot;274&quot;/&gt;&lt;/object&gt;&lt;object type=&quot;3&quot; unique_id=&quot;10021&quot;&gt;&lt;property id=&quot;20148&quot; value=&quot;5&quot;/&gt;&lt;property id=&quot;20300&quot; value=&quot;Slide 18 - &amp;quot;Website Hosting&amp;quot;&quot;/&gt;&lt;property id=&quot;20307&quot; value=&quot;287&quot;/&gt;&lt;/object&gt;&lt;object type=&quot;3&quot; unique_id=&quot;10022&quot;&gt;&lt;property id=&quot;20148&quot; value=&quot;5&quot;/&gt;&lt;property id=&quot;20300&quot; value=&quot;Slide 19 - &amp;quot;Getting Your Site Online&amp;quot;&quot;/&gt;&lt;property id=&quot;20307&quot; value=&quot;279&quot;/&gt;&lt;/object&gt;&lt;object type=&quot;3&quot; unique_id=&quot;10023&quot;&gt;&lt;property id=&quot;20148&quot; value=&quot;5&quot;/&gt;&lt;property id=&quot;20300&quot; value=&quot;Slide 20 - &amp;quot;Getting Your Site Online&amp;quot;&quot;/&gt;&lt;property id=&quot;20307&quot; value=&quot;280&quot;/&gt;&lt;/object&gt;&lt;object type=&quot;3&quot; unique_id=&quot;10024&quot;&gt;&lt;property id=&quot;20148&quot; value=&quot;5&quot;/&gt;&lt;property id=&quot;20300&quot; value=&quot;Slide 21 - &amp;quot;Getting Your Site Online&amp;quot;&quot;/&gt;&lt;property id=&quot;20307&quot; value=&quot;281&quot;/&gt;&lt;/object&gt;&lt;object type=&quot;3&quot; unique_id=&quot;10025&quot;&gt;&lt;property id=&quot;20148&quot; value=&quot;5&quot;/&gt;&lt;property id=&quot;20300&quot; value=&quot;Slide 22 - &amp;quot;Getting Your Site Online&amp;quot;&quot;/&gt;&lt;property id=&quot;20307&quot; value=&quot;282&quot;/&gt;&lt;/object&gt;&lt;object type=&quot;3&quot; unique_id=&quot;10026&quot;&gt;&lt;property id=&quot;20148&quot; value=&quot;5&quot;/&gt;&lt;property id=&quot;20300&quot; value=&quot;Slide 23 - &amp;quot;Getting Your Site Online&amp;quot;&quot;/&gt;&lt;property id=&quot;20307&quot; value=&quot;283&quot;/&gt;&lt;/object&gt;&lt;object type=&quot;3&quot; unique_id=&quot;10027&quot;&gt;&lt;property id=&quot;20148&quot; value=&quot;5&quot;/&gt;&lt;property id=&quot;20300&quot; value=&quot;Slide 24 - &amp;quot;Getting Your Site Online&amp;quot;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942</TotalTime>
  <Words>1553</Words>
  <Application>Microsoft Office PowerPoint</Application>
  <PresentationFormat>On-screen Show (4:3)</PresentationFormat>
  <Paragraphs>217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Network</vt:lpstr>
      <vt:lpstr> Web Technologies</vt:lpstr>
      <vt:lpstr>Topics to Cover</vt:lpstr>
      <vt:lpstr>Web Administration</vt:lpstr>
      <vt:lpstr>Protocols</vt:lpstr>
      <vt:lpstr>Protocols</vt:lpstr>
      <vt:lpstr>Protocols</vt:lpstr>
      <vt:lpstr>Protocols</vt:lpstr>
      <vt:lpstr>Protocols</vt:lpstr>
      <vt:lpstr>Packet Illustration</vt:lpstr>
      <vt:lpstr>Acquiring a Domain Name</vt:lpstr>
      <vt:lpstr>Acquiring a Domain Name</vt:lpstr>
      <vt:lpstr>Acquiring a Domain Name</vt:lpstr>
      <vt:lpstr>Website Hosting</vt:lpstr>
      <vt:lpstr>Website Hosting</vt:lpstr>
      <vt:lpstr>Website Hosting</vt:lpstr>
      <vt:lpstr>Website Hosting</vt:lpstr>
      <vt:lpstr>Website Hosting</vt:lpstr>
      <vt:lpstr>Website Hosting</vt:lpstr>
      <vt:lpstr>Getting Your Site Online</vt:lpstr>
      <vt:lpstr>Getting Your Site Online</vt:lpstr>
      <vt:lpstr>Getting Your Site Online</vt:lpstr>
      <vt:lpstr>Getting Your Site Online</vt:lpstr>
      <vt:lpstr>Getting Your Site Online</vt:lpstr>
      <vt:lpstr>Getting Your Site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Scott-Bracey, Pamela</dc:creator>
  <cp:lastModifiedBy>Tracy</cp:lastModifiedBy>
  <cp:revision>126</cp:revision>
  <cp:lastPrinted>1601-01-01T00:00:00Z</cp:lastPrinted>
  <dcterms:created xsi:type="dcterms:W3CDTF">1601-01-01T00:00:00Z</dcterms:created>
  <dcterms:modified xsi:type="dcterms:W3CDTF">2014-08-21T03:18:24Z</dcterms:modified>
</cp:coreProperties>
</file>