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99" r:id="rId4"/>
    <p:sldId id="304" r:id="rId5"/>
    <p:sldId id="300" r:id="rId6"/>
    <p:sldId id="306" r:id="rId7"/>
    <p:sldId id="301" r:id="rId8"/>
    <p:sldId id="305" r:id="rId9"/>
    <p:sldId id="302" r:id="rId10"/>
    <p:sldId id="303" r:id="rId11"/>
    <p:sldId id="279" r:id="rId12"/>
  </p:sldIdLst>
  <p:sldSz cx="9144000" cy="6858000" type="screen4x3"/>
  <p:notesSz cx="7077075" cy="8955088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21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B701AA"/>
    <a:srgbClr val="0000FC"/>
    <a:srgbClr val="FF9900"/>
    <a:srgbClr val="B6F600"/>
    <a:srgbClr val="777777"/>
    <a:srgbClr val="6D6DFF"/>
    <a:srgbClr val="535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1" autoAdjust="0"/>
    <p:restoredTop sz="86421" autoAdjust="0"/>
  </p:normalViewPr>
  <p:slideViewPr>
    <p:cSldViewPr>
      <p:cViewPr varScale="1">
        <p:scale>
          <a:sx n="21" d="100"/>
          <a:sy n="21" d="100"/>
        </p:scale>
        <p:origin x="203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812" y="-90"/>
      </p:cViewPr>
      <p:guideLst>
        <p:guide orient="horz" pos="282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47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606" tIns="45803" rIns="91606" bIns="45803" numCol="1" anchor="t" anchorCtr="0" compatLnSpc="1">
            <a:prstTxWarp prst="textNoShape">
              <a:avLst/>
            </a:prstTxWarp>
          </a:bodyPr>
          <a:lstStyle>
            <a:lvl1pPr defTabSz="916225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025" y="0"/>
            <a:ext cx="3067050" cy="447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606" tIns="45803" rIns="91606" bIns="45803" numCol="1" anchor="t" anchorCtr="0" compatLnSpc="1">
            <a:prstTxWarp prst="textNoShape">
              <a:avLst/>
            </a:prstTxWarp>
          </a:bodyPr>
          <a:lstStyle>
            <a:lvl1pPr algn="r" defTabSz="916225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025" y="8507413"/>
            <a:ext cx="3067050" cy="447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606" tIns="45803" rIns="91606" bIns="45803" numCol="1" anchor="b" anchorCtr="0" compatLnSpc="1">
            <a:prstTxWarp prst="textNoShape">
              <a:avLst/>
            </a:prstTxWarp>
          </a:bodyPr>
          <a:lstStyle>
            <a:lvl1pPr algn="r" defTabSz="916225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958CEB3-53EB-4F68-A242-99FCE6A3CD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995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47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606" tIns="45803" rIns="91606" bIns="45803" numCol="1" anchor="t" anchorCtr="0" compatLnSpc="1">
            <a:prstTxWarp prst="textNoShape">
              <a:avLst/>
            </a:prstTxWarp>
          </a:bodyPr>
          <a:lstStyle>
            <a:lvl1pPr defTabSz="916225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025" y="0"/>
            <a:ext cx="3067050" cy="447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606" tIns="45803" rIns="91606" bIns="45803" numCol="1" anchor="t" anchorCtr="0" compatLnSpc="1">
            <a:prstTxWarp prst="textNoShape">
              <a:avLst/>
            </a:prstTxWarp>
          </a:bodyPr>
          <a:lstStyle>
            <a:lvl1pPr algn="r" defTabSz="916225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98575" y="671513"/>
            <a:ext cx="4479925" cy="3359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606" tIns="45803" rIns="91606" bIns="458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07413"/>
            <a:ext cx="3067050" cy="447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606" tIns="45803" rIns="91606" bIns="45803" numCol="1" anchor="b" anchorCtr="0" compatLnSpc="1">
            <a:prstTxWarp prst="textNoShape">
              <a:avLst/>
            </a:prstTxWarp>
          </a:bodyPr>
          <a:lstStyle>
            <a:lvl1pPr defTabSz="916225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Trade &amp; Industrial Education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025" y="8507413"/>
            <a:ext cx="3067050" cy="447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606" tIns="45803" rIns="91606" bIns="45803" numCol="1" anchor="b" anchorCtr="0" compatLnSpc="1">
            <a:prstTxWarp prst="textNoShape">
              <a:avLst/>
            </a:prstTxWarp>
          </a:bodyPr>
          <a:lstStyle>
            <a:lvl1pPr algn="r" defTabSz="916225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875AB84-CFEC-496B-AED7-59CA4FF779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8466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fld id="{D16BB74F-8664-46D8-AFD0-81503AE686F6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fld id="{35CD015C-BFD4-448B-AA12-F19BCF527E29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/>
              <a:t>10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fld id="{066453FA-6D9F-458F-8F11-789D240B6491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/>
              <a:t>11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fld id="{6864F89E-AE61-45C8-8CEF-F966BE16F7E6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/>
              <a:t>2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fld id="{6DB530A8-AED5-4D15-820C-31B94CCD79EB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/>
              <a:t>3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fld id="{C57C788D-6631-426F-8D9A-709EC2DACA4E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/>
              <a:t>4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fld id="{5A47E183-9352-4923-88DD-4DF8F2D1253C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/>
              <a:t>5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fld id="{003AB2F1-570F-4CE5-AC47-4C5D60511DEA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/>
              <a:t>6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fld id="{0308F315-FB6F-4528-B891-5E403C5ED8C9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/>
              <a:t>7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fld id="{43668760-FD1C-4A8E-AF62-D4BAFF615B95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/>
              <a:t>8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Trade &amp; Industrial Education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defTabSz="915988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fld id="{8865147C-5E50-4014-B7E5-23B385AE4568}" type="slidenum">
              <a:rPr lang="en-US" smtClean="0">
                <a:solidFill>
                  <a:schemeClr val="tx1"/>
                </a:solidFill>
                <a:latin typeface="Times New Roman" pitchFamily="18" charset="0"/>
              </a:rPr>
              <a:pPr/>
              <a:t>9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0"/>
          <p:cNvSpPr>
            <a:spLocks noChangeShapeType="1"/>
          </p:cNvSpPr>
          <p:nvPr/>
        </p:nvSpPr>
        <p:spPr bwMode="auto">
          <a:xfrm>
            <a:off x="533400" y="2819400"/>
            <a:ext cx="8001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9" descr="IT 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200" y="457200"/>
            <a:ext cx="1914525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8001000" cy="1000125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7685087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3733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78FD5-C8B7-4E61-A48E-934EFBD0384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61082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D9C77-881B-4C05-870E-086580DFE7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236550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D30F6-8212-4062-8666-7345330D7EF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172784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6B06F-2AD3-4B83-906E-A72B8A7F24B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602139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DF11F-4107-4ED4-A60E-243B5B0F79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280019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8200" y="6248400"/>
            <a:ext cx="3048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D385D-34C7-4FBA-A2EC-75BCB4E79CB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046496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B18DE-1B7B-4DA1-8709-F9BE6EB185E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149607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A7DCE-1093-4FEA-B167-48F3FD2C2EF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233342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815C1-FB0E-4B22-AE7C-4245B869BA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015801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8B2B0-5158-4C29-81FF-AE1DD788A39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7663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1C9A-C1B9-4550-9A2E-6FA2A2EBEF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035657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C99EC-11C3-4E6A-85D3-A75F81333CD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923277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BDF30-2EF3-4DF6-B409-1F6782AD48C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051437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8A1B-EF96-464A-B830-8DA7049C2A3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123475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6248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Copyright © Texas Education Agency, 2013</a:t>
            </a:r>
            <a:endParaRPr lang="en-US" alt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9148225-1545-4B81-8C8B-68F32EDA412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7" descr="IT Logo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5600" y="381000"/>
            <a:ext cx="1914525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69" r:id="rId1"/>
    <p:sldLayoutId id="2147484270" r:id="rId2"/>
    <p:sldLayoutId id="2147484271" r:id="rId3"/>
    <p:sldLayoutId id="2147484272" r:id="rId4"/>
    <p:sldLayoutId id="2147484273" r:id="rId5"/>
    <p:sldLayoutId id="2147484274" r:id="rId6"/>
    <p:sldLayoutId id="2147484275" r:id="rId7"/>
    <p:sldLayoutId id="2147484276" r:id="rId8"/>
    <p:sldLayoutId id="2147484277" r:id="rId9"/>
    <p:sldLayoutId id="2147484278" r:id="rId10"/>
    <p:sldLayoutId id="2147484279" r:id="rId11"/>
    <p:sldLayoutId id="2147484280" r:id="rId12"/>
    <p:sldLayoutId id="2147484281" r:id="rId13"/>
    <p:sldLayoutId id="2147484282" r:id="rId14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rgbClr val="000066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rgbClr val="000066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rgbClr val="000066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7D75D940-5D61-4A1C-B004-AD4827565463}" type="slidenum">
              <a:rPr lang="en-US" altLang="en-US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666875"/>
            <a:ext cx="8001000" cy="1000125"/>
          </a:xfrm>
        </p:spPr>
        <p:txBody>
          <a:bodyPr/>
          <a:lstStyle/>
          <a:p>
            <a:pPr eaLnBrk="1" hangingPunct="1"/>
            <a:r>
              <a:rPr lang="en-US" sz="4400">
                <a:solidFill>
                  <a:srgbClr val="000066"/>
                </a:solidFill>
              </a:rPr>
              <a:t>Digital &amp; Interactive Media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049588"/>
            <a:ext cx="6705600" cy="2362200"/>
          </a:xfrm>
        </p:spPr>
        <p:txBody>
          <a:bodyPr/>
          <a:lstStyle/>
          <a:p>
            <a:pPr eaLnBrk="1" hangingPunct="1"/>
            <a:r>
              <a:rPr lang="en-US"/>
              <a:t>Photography</a:t>
            </a:r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Composition Techniques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4419600" cy="4411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/>
              <a:t>Subject Awareness</a:t>
            </a:r>
          </a:p>
          <a:p>
            <a:pPr eaLnBrk="1" hangingPunct="1"/>
            <a:r>
              <a:rPr lang="en-US" sz="2800"/>
              <a:t>Posed</a:t>
            </a:r>
          </a:p>
          <a:p>
            <a:pPr lvl="1" eaLnBrk="1" hangingPunct="1"/>
            <a:r>
              <a:rPr lang="en-US" sz="1600"/>
              <a:t>Subject is aware that picture is being taken</a:t>
            </a:r>
          </a:p>
          <a:p>
            <a:pPr lvl="1" eaLnBrk="1" hangingPunct="1"/>
            <a:r>
              <a:rPr lang="en-US" sz="1600"/>
              <a:t>Subject arranges self or expression purposely for the picture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600"/>
          </a:p>
          <a:p>
            <a:pPr lvl="1" eaLnBrk="1" hangingPunct="1">
              <a:buFont typeface="Wingdings" pitchFamily="2" charset="2"/>
              <a:buNone/>
            </a:pPr>
            <a:endParaRPr lang="en-US" sz="1600"/>
          </a:p>
          <a:p>
            <a:pPr eaLnBrk="1" hangingPunct="1"/>
            <a:r>
              <a:rPr lang="en-US" sz="2800"/>
              <a:t>Candid</a:t>
            </a:r>
          </a:p>
          <a:p>
            <a:pPr lvl="1" eaLnBrk="1" hangingPunct="1"/>
            <a:r>
              <a:rPr lang="en-US" sz="1600"/>
              <a:t>Subject is not aware that picture is being taken</a:t>
            </a:r>
          </a:p>
          <a:p>
            <a:pPr lvl="1" eaLnBrk="1" hangingPunct="1"/>
            <a:r>
              <a:rPr lang="en-US" sz="1600"/>
              <a:t>Subject appears in natural setting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667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132CAD73-FEE7-4CF1-BFCD-70A6D7E45734}" type="slidenum">
              <a:rPr lang="en-US" altLang="en-US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altLang="en-US">
              <a:solidFill>
                <a:schemeClr val="tx1"/>
              </a:solidFill>
            </a:endParaRPr>
          </a:p>
        </p:txBody>
      </p:sp>
      <p:pic>
        <p:nvPicPr>
          <p:cNvPr id="25606" name="Picture 2" descr="C:\Users\Mom\AppData\Local\Microsoft\Windows\Temporary Internet Files\Content.IE5\LI4DMLR4\MP900442917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600200"/>
            <a:ext cx="1474788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3" descr="C:\Users\Mom\AppData\Local\Microsoft\Windows\Temporary Internet Files\Content.IE5\9OYHPE7C\MP900443677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25" y="4002088"/>
            <a:ext cx="1387475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430DA845-C355-4FD7-A0B8-4EFA55FD4748}" type="slidenum">
              <a:rPr lang="en-US" altLang="en-US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209675"/>
            <a:ext cx="8001000" cy="3971925"/>
          </a:xfrm>
        </p:spPr>
        <p:txBody>
          <a:bodyPr/>
          <a:lstStyle/>
          <a:p>
            <a:pPr algn="ctr" eaLnBrk="1" hangingPunct="1"/>
            <a:r>
              <a:rPr lang="en-US" sz="5400">
                <a:solidFill>
                  <a:srgbClr val="000066"/>
                </a:solidFill>
              </a:rPr>
              <a:t>The End</a:t>
            </a:r>
            <a:br>
              <a:rPr lang="en-US" sz="4400">
                <a:solidFill>
                  <a:srgbClr val="000066"/>
                </a:solidFill>
              </a:rPr>
            </a:br>
            <a:br>
              <a:rPr lang="en-US" sz="4400">
                <a:solidFill>
                  <a:srgbClr val="000066"/>
                </a:solidFill>
              </a:rPr>
            </a:br>
            <a:br>
              <a:rPr lang="en-US" sz="4400">
                <a:solidFill>
                  <a:srgbClr val="000066"/>
                </a:solidFill>
              </a:rPr>
            </a:br>
            <a:r>
              <a:rPr lang="en-US" sz="3600">
                <a:solidFill>
                  <a:srgbClr val="000066"/>
                </a:solidFill>
              </a:rPr>
              <a:t>NOTE: </a:t>
            </a:r>
            <a:r>
              <a:rPr lang="en-US" sz="2400" b="0">
                <a:solidFill>
                  <a:srgbClr val="000066"/>
                </a:solidFill>
              </a:rPr>
              <a:t>All photographs used in this presentation were taken from the Microsoft Office clipart gallery.</a:t>
            </a:r>
            <a:endParaRPr lang="en-US" sz="4400" b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Lesson Objectives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Identify features of a digital camera device</a:t>
            </a:r>
          </a:p>
          <a:p>
            <a:pPr eaLnBrk="1" hangingPunct="1"/>
            <a:r>
              <a:rPr lang="en-US"/>
              <a:t>Identify types of composition techniques</a:t>
            </a:r>
          </a:p>
          <a:p>
            <a:pPr eaLnBrk="1" hangingPunct="1"/>
            <a:r>
              <a:rPr lang="en-US"/>
              <a:t>Capture still-shot images using a digital camera</a:t>
            </a:r>
          </a:p>
          <a:p>
            <a:pPr eaLnBrk="1" hangingPunct="1"/>
            <a:r>
              <a:rPr lang="en-US"/>
              <a:t>Transfer still-shot images to memory device</a:t>
            </a:r>
          </a:p>
          <a:p>
            <a:pPr eaLnBrk="1" hangingPunct="1"/>
            <a:r>
              <a:rPr lang="en-US"/>
              <a:t>Enhance photographs by using digital manipulation software</a:t>
            </a:r>
          </a:p>
          <a:p>
            <a:pPr eaLnBrk="1" hangingPunct="1"/>
            <a:endParaRPr lang="en-US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667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02827F34-76AE-4BDC-9E7F-7C169F1A76C3}" type="slidenum">
              <a:rPr lang="en-US" altLang="en-US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Digital Camera Features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/>
              <a:t>Most cameras have the same basic features:</a:t>
            </a:r>
          </a:p>
          <a:p>
            <a:pPr eaLnBrk="1" hangingPunct="1"/>
            <a:r>
              <a:rPr lang="en-US" sz="2800"/>
              <a:t>Battery – </a:t>
            </a:r>
            <a:r>
              <a:rPr lang="en-US" sz="2000"/>
              <a:t>replace or recharge as needed</a:t>
            </a:r>
            <a:endParaRPr lang="en-US" sz="2800"/>
          </a:p>
          <a:p>
            <a:pPr eaLnBrk="1" hangingPunct="1"/>
            <a:r>
              <a:rPr lang="en-US" sz="2800"/>
              <a:t>Power On/Off switch – </a:t>
            </a:r>
            <a:r>
              <a:rPr lang="en-US" sz="2000"/>
              <a:t>switch camera off when not in use to preserve battery life</a:t>
            </a:r>
            <a:endParaRPr lang="en-US" sz="2800"/>
          </a:p>
          <a:p>
            <a:pPr eaLnBrk="1" hangingPunct="1"/>
            <a:r>
              <a:rPr lang="en-US" sz="2800"/>
              <a:t>Lens – </a:t>
            </a:r>
            <a:r>
              <a:rPr lang="en-US" sz="2000"/>
              <a:t>keep clean from dust/fingerprints; clean with soft cloth</a:t>
            </a:r>
          </a:p>
          <a:p>
            <a:pPr eaLnBrk="1" hangingPunct="1"/>
            <a:r>
              <a:rPr lang="en-US" sz="2800"/>
              <a:t>Viewing screen – </a:t>
            </a:r>
            <a:r>
              <a:rPr lang="en-US" sz="2000"/>
              <a:t>keep clean from dust/fingerprints; clean with soft cloth</a:t>
            </a:r>
          </a:p>
          <a:p>
            <a:pPr eaLnBrk="1" hangingPunct="1"/>
            <a:r>
              <a:rPr lang="en-US" sz="2800"/>
              <a:t>Memory – </a:t>
            </a:r>
            <a:r>
              <a:rPr lang="en-US" sz="2000"/>
              <a:t>removable card or internal memory</a:t>
            </a:r>
          </a:p>
          <a:p>
            <a:pPr eaLnBrk="1" hangingPunct="1"/>
            <a:r>
              <a:rPr lang="en-US" sz="2800"/>
              <a:t>Strap – </a:t>
            </a:r>
            <a:r>
              <a:rPr lang="en-US" sz="2000"/>
              <a:t>for carrying purposes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309A9484-3ED4-4B6A-910E-71B699B7C166}" type="slidenum">
              <a:rPr lang="en-US" altLang="en-US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Composition Techniques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4495800" cy="4411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/>
              <a:t>Rule of Thirds</a:t>
            </a:r>
          </a:p>
          <a:p>
            <a:pPr eaLnBrk="1" hangingPunct="1"/>
            <a:r>
              <a:rPr lang="en-US" sz="2400"/>
              <a:t>Viewing area of picture is divided into a 3x3 grid </a:t>
            </a:r>
            <a:r>
              <a:rPr lang="en-US" sz="1800"/>
              <a:t>(using imaginary lines)</a:t>
            </a:r>
            <a:endParaRPr lang="en-US" sz="2400"/>
          </a:p>
          <a:p>
            <a:pPr eaLnBrk="1" hangingPunct="1"/>
            <a:r>
              <a:rPr lang="en-US" sz="2400"/>
              <a:t>Main subject is positioned in viewing area at one of the four intersections</a:t>
            </a:r>
          </a:p>
          <a:p>
            <a:pPr eaLnBrk="1" hangingPunct="1"/>
            <a:r>
              <a:rPr lang="en-US" sz="2400"/>
              <a:t>Main subject should appear to be moving toward center square of grid</a:t>
            </a:r>
            <a:endParaRPr lang="en-US" sz="140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667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22FF0BBA-E41E-4D82-ACFF-29F2E1FE8A2F}" type="slidenum">
              <a:rPr lang="en-US" altLang="en-US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altLang="en-US">
              <a:solidFill>
                <a:schemeClr val="tx1"/>
              </a:solidFill>
            </a:endParaRPr>
          </a:p>
        </p:txBody>
      </p:sp>
      <p:grpSp>
        <p:nvGrpSpPr>
          <p:cNvPr id="19462" name="Group 16"/>
          <p:cNvGrpSpPr>
            <a:grpSpLocks/>
          </p:cNvGrpSpPr>
          <p:nvPr/>
        </p:nvGrpSpPr>
        <p:grpSpPr bwMode="auto">
          <a:xfrm>
            <a:off x="5105400" y="2590800"/>
            <a:ext cx="3581400" cy="2438400"/>
            <a:chOff x="4572000" y="2209800"/>
            <a:chExt cx="3581400" cy="2438400"/>
          </a:xfrm>
        </p:grpSpPr>
        <p:pic>
          <p:nvPicPr>
            <p:cNvPr id="19463" name="Picture 2" descr="C:\Users\Mom\AppData\Local\Microsoft\Windows\Temporary Internet Files\Content.IE5\NVDAGQ6J\MP900178903[1]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2514600"/>
              <a:ext cx="2540000" cy="167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9464" name="Straight Connector 8"/>
            <p:cNvCxnSpPr>
              <a:cxnSpLocks noChangeShapeType="1"/>
            </p:cNvCxnSpPr>
            <p:nvPr/>
          </p:nvCxnSpPr>
          <p:spPr bwMode="auto">
            <a:xfrm rot="5400000">
              <a:off x="4657725" y="3429000"/>
              <a:ext cx="2438400" cy="0"/>
            </a:xfrm>
            <a:prstGeom prst="line">
              <a:avLst/>
            </a:prstGeom>
            <a:noFill/>
            <a:ln w="28575" algn="ctr">
              <a:solidFill>
                <a:srgbClr val="00206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5" name="Straight Connector 11"/>
            <p:cNvCxnSpPr>
              <a:cxnSpLocks noChangeShapeType="1"/>
            </p:cNvCxnSpPr>
            <p:nvPr/>
          </p:nvCxnSpPr>
          <p:spPr bwMode="auto">
            <a:xfrm rot="5400000">
              <a:off x="5629275" y="3429000"/>
              <a:ext cx="2438400" cy="0"/>
            </a:xfrm>
            <a:prstGeom prst="line">
              <a:avLst/>
            </a:prstGeom>
            <a:noFill/>
            <a:ln w="28575" algn="ctr">
              <a:solidFill>
                <a:srgbClr val="00206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6" name="Straight Connector 13"/>
            <p:cNvCxnSpPr>
              <a:cxnSpLocks noChangeShapeType="1"/>
            </p:cNvCxnSpPr>
            <p:nvPr/>
          </p:nvCxnSpPr>
          <p:spPr bwMode="auto">
            <a:xfrm rot="10800000">
              <a:off x="4572000" y="3000376"/>
              <a:ext cx="3581400" cy="0"/>
            </a:xfrm>
            <a:prstGeom prst="line">
              <a:avLst/>
            </a:prstGeom>
            <a:noFill/>
            <a:ln w="28575" algn="ctr">
              <a:solidFill>
                <a:srgbClr val="00206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7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4572000" y="3600451"/>
              <a:ext cx="3581400" cy="0"/>
            </a:xfrm>
            <a:prstGeom prst="line">
              <a:avLst/>
            </a:prstGeom>
            <a:noFill/>
            <a:ln w="28575" algn="ctr">
              <a:solidFill>
                <a:srgbClr val="00206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Composition Techniques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4495800" cy="4411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/>
              <a:t>Lighting</a:t>
            </a:r>
          </a:p>
          <a:p>
            <a:pPr eaLnBrk="1" hangingPunct="1">
              <a:defRPr/>
            </a:pPr>
            <a:r>
              <a:rPr lang="en-US" sz="2800" dirty="0"/>
              <a:t>Front Light – </a:t>
            </a:r>
            <a:r>
              <a:rPr lang="en-US" sz="2000" dirty="0"/>
              <a:t>Light source falls on the front of the subject</a:t>
            </a:r>
          </a:p>
          <a:p>
            <a:pPr eaLnBrk="1" hangingPunct="1">
              <a:defRPr/>
            </a:pPr>
            <a:r>
              <a:rPr lang="en-US" sz="2000" dirty="0"/>
              <a:t>Shadow of the subject will appear behind the subject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800" dirty="0"/>
          </a:p>
          <a:p>
            <a:pPr eaLnBrk="1" hangingPunct="1">
              <a:defRPr/>
            </a:pPr>
            <a:r>
              <a:rPr lang="en-US" sz="2800" dirty="0"/>
              <a:t>Side Light – </a:t>
            </a:r>
            <a:r>
              <a:rPr lang="en-US" sz="2000" dirty="0"/>
              <a:t>Light source falls on the side of the subject</a:t>
            </a:r>
          </a:p>
          <a:p>
            <a:pPr eaLnBrk="1" hangingPunct="1">
              <a:defRPr/>
            </a:pPr>
            <a:r>
              <a:rPr lang="en-US" sz="2000" dirty="0"/>
              <a:t>Shadow of the subject will appear to the side of the subject</a:t>
            </a:r>
            <a:endParaRPr lang="en-US" sz="2800" dirty="0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743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AB214AC9-4E9A-4BA8-8588-34AD98327C80}" type="slidenum">
              <a:rPr lang="en-US" altLang="en-US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altLang="en-US">
              <a:solidFill>
                <a:schemeClr val="tx1"/>
              </a:solidFill>
            </a:endParaRPr>
          </a:p>
        </p:txBody>
      </p:sp>
      <p:pic>
        <p:nvPicPr>
          <p:cNvPr id="20486" name="Picture 14" descr="C:\Users\Mom\AppData\Local\Microsoft\Windows\Temporary Internet Files\Content.IE5\XVDIKUWN\MP900443865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4600" y="1524000"/>
            <a:ext cx="14287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6" descr="C:\Users\Mom\AppData\Local\Microsoft\Windows\Temporary Internet Files\Content.IE5\LI4DMLR4\MP900403044[1]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9800" y="4267200"/>
            <a:ext cx="23923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Composition Techniques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4495800" cy="4411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/>
              <a:t>Lighting</a:t>
            </a:r>
          </a:p>
          <a:p>
            <a:pPr eaLnBrk="1" hangingPunct="1"/>
            <a:r>
              <a:rPr lang="en-US" sz="2800"/>
              <a:t>Back Light – </a:t>
            </a:r>
            <a:r>
              <a:rPr lang="en-US" sz="2000"/>
              <a:t>Light source falls on the back of the subject</a:t>
            </a:r>
          </a:p>
          <a:p>
            <a:pPr lvl="1" eaLnBrk="1" hangingPunct="1"/>
            <a:r>
              <a:rPr lang="en-US" sz="1600"/>
              <a:t>This usually darkens the subject’s features and puts them in shadow</a:t>
            </a:r>
          </a:p>
          <a:p>
            <a:pPr lvl="1" eaLnBrk="1" hangingPunct="1"/>
            <a:r>
              <a:rPr lang="en-US" sz="1600"/>
              <a:t>Shouldn’t be used unless wanting to disguise the subject’s features purposely for effect</a:t>
            </a: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3352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7E72EAF9-72AB-4E80-ADED-7B94F64C33E3}" type="slidenum">
              <a:rPr lang="en-US" altLang="en-US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altLang="en-US">
              <a:solidFill>
                <a:schemeClr val="tx1"/>
              </a:solidFill>
            </a:endParaRPr>
          </a:p>
        </p:txBody>
      </p:sp>
      <p:pic>
        <p:nvPicPr>
          <p:cNvPr id="21510" name="Picture 5" descr="C:\Users\Mom\AppData\Local\Microsoft\Windows\Temporary Internet Files\Content.IE5\NVDAGQ6J\MP900428003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400" y="1828800"/>
            <a:ext cx="1995488" cy="189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2" descr="C:\Users\Mom\AppData\Local\Microsoft\Windows\Temporary Internet Files\Content.IE5\XVDIKUWN\MP900438631[1]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8200" y="3962400"/>
            <a:ext cx="2692400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Composition Techniques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4419600" cy="4411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/>
              <a:t>Lighting</a:t>
            </a:r>
          </a:p>
          <a:p>
            <a:pPr eaLnBrk="1" hangingPunct="1"/>
            <a:r>
              <a:rPr lang="en-US" sz="2800"/>
              <a:t>Flat Light </a:t>
            </a:r>
          </a:p>
          <a:p>
            <a:pPr lvl="1" eaLnBrk="1" hangingPunct="1"/>
            <a:r>
              <a:rPr lang="en-US" sz="1600"/>
              <a:t>Outdoors</a:t>
            </a:r>
          </a:p>
          <a:p>
            <a:pPr lvl="1" eaLnBrk="1" hangingPunct="1"/>
            <a:r>
              <a:rPr lang="en-US" sz="1600"/>
              <a:t>Cloudy/overcast</a:t>
            </a:r>
          </a:p>
          <a:p>
            <a:pPr lvl="1" eaLnBrk="1" hangingPunct="1"/>
            <a:r>
              <a:rPr lang="en-US" sz="1600"/>
              <a:t>No obvious shadows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600"/>
          </a:p>
          <a:p>
            <a:pPr lvl="1" eaLnBrk="1" hangingPunct="1">
              <a:buFont typeface="Wingdings" pitchFamily="2" charset="2"/>
              <a:buNone/>
            </a:pPr>
            <a:endParaRPr lang="en-US" sz="1600"/>
          </a:p>
          <a:p>
            <a:pPr eaLnBrk="1" hangingPunct="1"/>
            <a:r>
              <a:rPr lang="en-US" sz="2800"/>
              <a:t>Dark Background/Flash</a:t>
            </a:r>
          </a:p>
          <a:p>
            <a:pPr lvl="1" eaLnBrk="1" hangingPunct="1"/>
            <a:r>
              <a:rPr lang="en-US" sz="1600"/>
              <a:t>Dimly lit room</a:t>
            </a:r>
          </a:p>
          <a:p>
            <a:pPr lvl="1" eaLnBrk="1" hangingPunct="1"/>
            <a:r>
              <a:rPr lang="en-US" sz="1600"/>
              <a:t>Outside at night</a:t>
            </a:r>
          </a:p>
          <a:p>
            <a:pPr lvl="1" eaLnBrk="1" hangingPunct="1"/>
            <a:r>
              <a:rPr lang="en-US" sz="1600"/>
              <a:t>Camera flash helps to capture foreground</a:t>
            </a: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3200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3C0EEA6A-F519-4071-BF11-A8A0F6D46D85}" type="slidenum">
              <a:rPr lang="en-US" altLang="en-US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altLang="en-US">
              <a:solidFill>
                <a:schemeClr val="tx1"/>
              </a:solidFill>
            </a:endParaRPr>
          </a:p>
        </p:txBody>
      </p:sp>
      <p:pic>
        <p:nvPicPr>
          <p:cNvPr id="22534" name="Picture 3" descr="C:\Users\Mom\AppData\Local\Microsoft\Windows\Temporary Internet Files\Content.IE5\NVDAGQ6J\MP900177547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9200" y="1752600"/>
            <a:ext cx="11557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9" descr="C:\Users\Mom\AppData\Local\Microsoft\Windows\Temporary Internet Files\Content.IE5\XVDIKUWN\MP900443382[1]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15188" y="1752600"/>
            <a:ext cx="1220787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10" descr="C:\Users\Mom\AppData\Local\Microsoft\Windows\Temporary Internet Files\Content.IE5\XVDIKUWN\MP900446856[1]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53000" y="4192588"/>
            <a:ext cx="12604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14" descr="C:\Users\Mom\AppData\Local\Microsoft\Windows\Temporary Internet Files\Content.IE5\9OYHPE7C\MP900440906[1]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19850" y="4343400"/>
            <a:ext cx="2057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Composition Techniques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4495800" cy="4411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/>
              <a:t>Selective Focus</a:t>
            </a:r>
          </a:p>
          <a:p>
            <a:pPr eaLnBrk="1" hangingPunct="1"/>
            <a:r>
              <a:rPr lang="en-US" sz="2800"/>
              <a:t>Background focus  </a:t>
            </a:r>
          </a:p>
          <a:p>
            <a:pPr lvl="1" eaLnBrk="1" hangingPunct="1"/>
            <a:r>
              <a:rPr lang="en-US" sz="1600"/>
              <a:t>Objects in background are in sharp focus</a:t>
            </a:r>
          </a:p>
          <a:p>
            <a:pPr lvl="1" eaLnBrk="1" hangingPunct="1"/>
            <a:r>
              <a:rPr lang="en-US" sz="1600"/>
              <a:t>Objects in foreground are blurry</a:t>
            </a:r>
            <a:endParaRPr lang="en-US" sz="2400"/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Foreground focus  </a:t>
            </a:r>
          </a:p>
          <a:p>
            <a:pPr lvl="1" eaLnBrk="1" hangingPunct="1"/>
            <a:r>
              <a:rPr lang="en-US" sz="1600"/>
              <a:t>Objects in foreground are in sharp focus</a:t>
            </a:r>
          </a:p>
          <a:p>
            <a:pPr lvl="1" eaLnBrk="1" hangingPunct="1"/>
            <a:r>
              <a:rPr lang="en-US" sz="1600"/>
              <a:t>Objects in background are blurry</a:t>
            </a:r>
            <a:endParaRPr lang="en-US" sz="2400"/>
          </a:p>
          <a:p>
            <a:pPr eaLnBrk="1" hangingPunct="1"/>
            <a:endParaRPr lang="en-US" sz="200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3048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2A96758F-7793-4A96-BBDF-56FA1543CD93}" type="slidenum">
              <a:rPr lang="en-US" altLang="en-US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altLang="en-US">
              <a:solidFill>
                <a:schemeClr val="tx1"/>
              </a:solidFill>
            </a:endParaRPr>
          </a:p>
        </p:txBody>
      </p:sp>
      <p:pic>
        <p:nvPicPr>
          <p:cNvPr id="23558" name="Picture 6" descr="C:\Users\Mom\AppData\Local\Microsoft\Windows\Temporary Internet Files\Content.IE5\LI4DMLR4\MP900448317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0" y="4038600"/>
            <a:ext cx="2819400" cy="188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37" descr="C:\Users\Mom\AppData\Local\Microsoft\Windows\Temporary Internet Files\Content.IE5\XVDIKUWN\MP900448878[1]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9800" y="1676400"/>
            <a:ext cx="2235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Composition Techniques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4495800" cy="4411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/>
              <a:t>Perspective</a:t>
            </a:r>
          </a:p>
          <a:p>
            <a:pPr eaLnBrk="1" hangingPunct="1"/>
            <a:r>
              <a:rPr lang="en-US" sz="2800"/>
              <a:t>Low – </a:t>
            </a:r>
            <a:r>
              <a:rPr lang="en-US" sz="2000"/>
              <a:t>Camera position is level but low to the ground</a:t>
            </a:r>
            <a:endParaRPr lang="en-US" sz="2800"/>
          </a:p>
          <a:p>
            <a:pPr eaLnBrk="1" hangingPunct="1"/>
            <a:r>
              <a:rPr lang="en-US" sz="2800"/>
              <a:t>High – </a:t>
            </a:r>
            <a:r>
              <a:rPr lang="en-US" sz="2000"/>
              <a:t>Camera position is level but high above the ground</a:t>
            </a:r>
            <a:endParaRPr lang="en-US" sz="2800"/>
          </a:p>
          <a:p>
            <a:pPr eaLnBrk="1" hangingPunct="1"/>
            <a:r>
              <a:rPr lang="en-US" sz="2800"/>
              <a:t>Down – </a:t>
            </a:r>
            <a:r>
              <a:rPr lang="en-US" sz="2000"/>
              <a:t>Camera position is tilted down while positioned high above the ground</a:t>
            </a:r>
          </a:p>
          <a:p>
            <a:pPr eaLnBrk="1" hangingPunct="1"/>
            <a:r>
              <a:rPr lang="en-US" sz="2800"/>
              <a:t>Up – </a:t>
            </a:r>
            <a:r>
              <a:rPr lang="en-US" sz="2000"/>
              <a:t>Camera position is tilted up while positioned near ground level</a:t>
            </a:r>
          </a:p>
          <a:p>
            <a:pPr eaLnBrk="1" hangingPunct="1"/>
            <a:endParaRPr lang="en-US" sz="2000"/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667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Copyright © Texas Education Agency, 2013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48400"/>
            <a:ext cx="60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3A99E5C4-1D3E-4676-8031-EEA1ABCF72EE}" type="slidenum">
              <a:rPr lang="en-US" altLang="en-US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altLang="en-US">
              <a:solidFill>
                <a:schemeClr val="tx1"/>
              </a:solidFill>
            </a:endParaRPr>
          </a:p>
        </p:txBody>
      </p:sp>
      <p:pic>
        <p:nvPicPr>
          <p:cNvPr id="24582" name="Picture 4" descr="C:\Users\Mom\AppData\Local\Microsoft\Windows\Temporary Internet Files\Content.IE5\NVDAGQ6J\MP900447617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343400"/>
            <a:ext cx="215900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13" descr="C:\Users\Mom\AppData\Local\Microsoft\Windows\Temporary Internet Files\Content.IE5\XVDIKUWN\MP900448016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447800"/>
            <a:ext cx="15938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Digital &amp;amp; Interactive Media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Lesson Objectives&amp;quot;&quot;/&gt;&lt;property id=&quot;20307&quot; value=&quot;263&quot;/&gt;&lt;/object&gt;&lt;object type=&quot;3&quot; unique_id=&quot;10006&quot;&gt;&lt;property id=&quot;20148&quot; value=&quot;5&quot;/&gt;&lt;property id=&quot;20300&quot; value=&quot;Slide 3 - &amp;quot;Digital Camera Features&amp;quot;&quot;/&gt;&lt;property id=&quot;20307&quot; value=&quot;299&quot;/&gt;&lt;/object&gt;&lt;object type=&quot;3&quot; unique_id=&quot;10007&quot;&gt;&lt;property id=&quot;20148&quot; value=&quot;5&quot;/&gt;&lt;property id=&quot;20300&quot; value=&quot;Slide 4 - &amp;quot;Composition Techniques&amp;quot;&quot;/&gt;&lt;property id=&quot;20307&quot; value=&quot;304&quot;/&gt;&lt;/object&gt;&lt;object type=&quot;3&quot; unique_id=&quot;10008&quot;&gt;&lt;property id=&quot;20148&quot; value=&quot;5&quot;/&gt;&lt;property id=&quot;20300&quot; value=&quot;Slide 5 - &amp;quot;Composition Techniques&amp;quot;&quot;/&gt;&lt;property id=&quot;20307&quot; value=&quot;300&quot;/&gt;&lt;/object&gt;&lt;object type=&quot;3&quot; unique_id=&quot;10009&quot;&gt;&lt;property id=&quot;20148&quot; value=&quot;5&quot;/&gt;&lt;property id=&quot;20300&quot; value=&quot;Slide 6 - &amp;quot;Composition Techniques&amp;quot;&quot;/&gt;&lt;property id=&quot;20307&quot; value=&quot;306&quot;/&gt;&lt;/object&gt;&lt;object type=&quot;3&quot; unique_id=&quot;10010&quot;&gt;&lt;property id=&quot;20148&quot; value=&quot;5&quot;/&gt;&lt;property id=&quot;20300&quot; value=&quot;Slide 7 - &amp;quot;Composition Techniques&amp;quot;&quot;/&gt;&lt;property id=&quot;20307&quot; value=&quot;301&quot;/&gt;&lt;/object&gt;&lt;object type=&quot;3&quot; unique_id=&quot;10011&quot;&gt;&lt;property id=&quot;20148&quot; value=&quot;5&quot;/&gt;&lt;property id=&quot;20300&quot; value=&quot;Slide 8 - &amp;quot;Composition Techniques&amp;quot;&quot;/&gt;&lt;property id=&quot;20307&quot; value=&quot;305&quot;/&gt;&lt;/object&gt;&lt;object type=&quot;3&quot; unique_id=&quot;10012&quot;&gt;&lt;property id=&quot;20148&quot; value=&quot;5&quot;/&gt;&lt;property id=&quot;20300&quot; value=&quot;Slide 9 - &amp;quot;Composition Techniques&amp;quot;&quot;/&gt;&lt;property id=&quot;20307&quot; value=&quot;302&quot;/&gt;&lt;/object&gt;&lt;object type=&quot;3&quot; unique_id=&quot;10013&quot;&gt;&lt;property id=&quot;20148&quot; value=&quot;5&quot;/&gt;&lt;property id=&quot;20300&quot; value=&quot;Slide 10 - &amp;quot;Composition Techniques&amp;quot;&quot;/&gt;&lt;property id=&quot;20307&quot; value=&quot;303&quot;/&gt;&lt;/object&gt;&lt;object type=&quot;3&quot; unique_id=&quot;10014&quot;&gt;&lt;property id=&quot;20148&quot; value=&quot;5&quot;/&gt;&lt;property id=&quot;20300&quot; value=&quot;Slide 11 - &amp;quot;The End&amp;#x0D;&amp;#x0A;&amp;#x0D;&amp;#x0A;&amp;#x0D;&amp;#x0A;NOTE: All photographs used in this presentation were taken from the Microsoft Office clipart gallery.&amp;quot;&quot;/&gt;&lt;property id=&quot;20307&quot; value=&quot;27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2253</TotalTime>
  <Words>537</Words>
  <Application>Microsoft Office PowerPoint</Application>
  <PresentationFormat>On-screen Show (4:3)</PresentationFormat>
  <Paragraphs>115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Network</vt:lpstr>
      <vt:lpstr>Digital &amp; Interactive Media</vt:lpstr>
      <vt:lpstr>Lesson Objectives</vt:lpstr>
      <vt:lpstr>Digital Camera Features</vt:lpstr>
      <vt:lpstr>Composition Techniques</vt:lpstr>
      <vt:lpstr>Composition Techniques</vt:lpstr>
      <vt:lpstr>Composition Techniques</vt:lpstr>
      <vt:lpstr>Composition Techniques</vt:lpstr>
      <vt:lpstr>Composition Techniques</vt:lpstr>
      <vt:lpstr>Composition Techniques</vt:lpstr>
      <vt:lpstr>Composition Techniques</vt:lpstr>
      <vt:lpstr>The End   NOTE: All photographs used in this presentation were taken from the Microsoft Office clipart gallery.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Mrs. Bracey</dc:creator>
  <cp:lastModifiedBy>Melinda Hernandez Zarate</cp:lastModifiedBy>
  <cp:revision>253</cp:revision>
  <cp:lastPrinted>1601-01-01T00:00:00Z</cp:lastPrinted>
  <dcterms:created xsi:type="dcterms:W3CDTF">1601-01-01T00:00:00Z</dcterms:created>
  <dcterms:modified xsi:type="dcterms:W3CDTF">2017-08-19T23:09:01Z</dcterms:modified>
</cp:coreProperties>
</file>