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2"/>
  </p:notesMasterIdLst>
  <p:sldIdLst>
    <p:sldId id="289" r:id="rId2"/>
    <p:sldId id="258" r:id="rId3"/>
    <p:sldId id="259" r:id="rId4"/>
    <p:sldId id="275" r:id="rId5"/>
    <p:sldId id="276" r:id="rId6"/>
    <p:sldId id="284" r:id="rId7"/>
    <p:sldId id="277" r:id="rId8"/>
    <p:sldId id="285" r:id="rId9"/>
    <p:sldId id="278" r:id="rId10"/>
    <p:sldId id="288" r:id="rId11"/>
    <p:sldId id="279" r:id="rId12"/>
    <p:sldId id="280" r:id="rId13"/>
    <p:sldId id="286" r:id="rId14"/>
    <p:sldId id="281" r:id="rId15"/>
    <p:sldId id="287" r:id="rId16"/>
    <p:sldId id="291" r:id="rId17"/>
    <p:sldId id="282" r:id="rId18"/>
    <p:sldId id="283" r:id="rId19"/>
    <p:sldId id="26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7" userDrawn="1">
          <p15:clr>
            <a:srgbClr val="A4A3A4"/>
          </p15:clr>
        </p15:guide>
        <p15:guide id="2" pos="311" userDrawn="1">
          <p15:clr>
            <a:srgbClr val="A4A3A4"/>
          </p15:clr>
        </p15:guide>
        <p15:guide id="3" pos="2832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pos="4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349"/>
    <a:srgbClr val="AD1D35"/>
    <a:srgbClr val="CA185C"/>
    <a:srgbClr val="C2203B"/>
    <a:srgbClr val="D32340"/>
    <a:srgbClr val="DC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1287"/>
        <p:guide pos="311"/>
        <p:guide pos="2832"/>
        <p:guide pos="2928"/>
        <p:guide pos="4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B486-8EB6-43AD-B110-ED1C4EF480D4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396E-051B-4668-8B5E-C8F622695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396E-051B-4668-8B5E-C8F622695A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alphaModFix amt="8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53000"/>
            <a:ext cx="9144000" cy="1905000"/>
          </a:xfrm>
          <a:gradFill flip="none" rotWithShape="1">
            <a:gsLst>
              <a:gs pos="8000">
                <a:schemeClr val="accent1"/>
              </a:gs>
              <a:gs pos="79000">
                <a:schemeClr val="bg1">
                  <a:alpha val="78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4533900" y="342901"/>
            <a:ext cx="7620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51502" y="6477000"/>
            <a:ext cx="4114800" cy="38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z="1000" dirty="0" smtClean="0"/>
              <a:t>© 2017 Cengage Learning. 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400"/>
            <a:ext cx="8382000" cy="1219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09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</a:rPr>
              <a:t>digital media 4e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901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DE4F8-CA11-4C12-AC1B-BAE27DC5CB52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3344C-033F-4B79-BEAD-E97245CB954D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alphaModFix amt="8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53000"/>
            <a:ext cx="9144000" cy="1905000"/>
          </a:xfrm>
          <a:gradFill flip="none" rotWithShape="1">
            <a:gsLst>
              <a:gs pos="8000">
                <a:srgbClr val="4B9193"/>
              </a:gs>
              <a:gs pos="52000">
                <a:srgbClr val="4B9193">
                  <a:alpha val="70000"/>
                  <a:lumMod val="25000"/>
                  <a:lumOff val="75000"/>
                </a:srgbClr>
              </a:gs>
              <a:gs pos="75000">
                <a:schemeClr val="bg1">
                  <a:alpha val="78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4533900" y="342901"/>
            <a:ext cx="76200" cy="9144000"/>
          </a:xfrm>
          <a:prstGeom prst="rect">
            <a:avLst/>
          </a:prstGeom>
          <a:solidFill>
            <a:srgbClr val="CD6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400"/>
            <a:ext cx="8382000" cy="1219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D6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09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digital media 4e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7400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1265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7EC7E-7FD3-4345-ADAA-1DDF042BADCF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4142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304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3546F-2898-4F91-A5B9-0AF34C704D74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5AF5D-BE6E-4F6E-9E9F-F353F71F035D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C1F05-C43A-4B1D-9144-B1A22BD5BE47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6938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 Files</a:t>
            </a:r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2"/>
          </p:nvPr>
        </p:nvSpPr>
        <p:spPr>
          <a:xfrm>
            <a:off x="5029200" y="64770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39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Fees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57600" y="1905000"/>
            <a:ext cx="5029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 1994, CompuServe caused a stir when it announced that all commercial software companies using GIF compression in their programs had to pay licensing fees</a:t>
            </a:r>
          </a:p>
          <a:p>
            <a:r>
              <a:rPr lang="en-US" dirty="0" smtClean="0"/>
              <a:t>Was CompuServe correct in its decision to charge a licensing fee? </a:t>
            </a:r>
          </a:p>
          <a:p>
            <a:r>
              <a:rPr lang="en-US" dirty="0" smtClean="0"/>
              <a:t>Why or why not?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7" descr="ThinkAbout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4254"/>
            <a:ext cx="2751256" cy="171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Once a copy of an image has been saved in its native format, you </a:t>
            </a:r>
            <a:r>
              <a:rPr lang="en-US" dirty="0" smtClean="0"/>
              <a:t>can change </a:t>
            </a:r>
            <a:r>
              <a:rPr lang="en-US" dirty="0"/>
              <a:t>to another file </a:t>
            </a:r>
            <a:r>
              <a:rPr lang="en-US" dirty="0" smtClean="0"/>
              <a:t>format</a:t>
            </a:r>
          </a:p>
          <a:p>
            <a:r>
              <a:rPr lang="en-US" dirty="0"/>
              <a:t>Different file formats are appropriate for different </a:t>
            </a:r>
            <a:r>
              <a:rPr lang="en-US" dirty="0" smtClean="0"/>
              <a:t>situations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programs can import only graphics </a:t>
            </a:r>
            <a:r>
              <a:rPr lang="en-US" dirty="0" smtClean="0"/>
              <a:t>with specific file formats 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images look better saved as one </a:t>
            </a:r>
            <a:r>
              <a:rPr lang="en-US" dirty="0" smtClean="0"/>
              <a:t>format rather </a:t>
            </a:r>
            <a:r>
              <a:rPr lang="en-US" dirty="0"/>
              <a:t>than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images need to be small in order to </a:t>
            </a:r>
            <a:r>
              <a:rPr lang="en-US" dirty="0" smtClean="0"/>
              <a:t>load quickly </a:t>
            </a:r>
            <a:r>
              <a:rPr lang="en-US" dirty="0"/>
              <a:t>on the </a:t>
            </a:r>
            <a:r>
              <a:rPr lang="en-US" dirty="0" smtClean="0"/>
              <a:t>Internet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Bandwidth </a:t>
            </a:r>
            <a:r>
              <a:rPr lang="en-US" dirty="0" smtClean="0"/>
              <a:t>is the speed at </a:t>
            </a:r>
            <a:r>
              <a:rPr lang="en-US" dirty="0"/>
              <a:t>which a computer </a:t>
            </a:r>
            <a:r>
              <a:rPr lang="en-US" dirty="0" smtClean="0"/>
              <a:t>can transmit </a:t>
            </a:r>
            <a:r>
              <a:rPr lang="en-US" dirty="0"/>
              <a:t>information along </a:t>
            </a:r>
            <a:r>
              <a:rPr lang="en-US" dirty="0" smtClean="0"/>
              <a:t>a network</a:t>
            </a:r>
            <a:endParaRPr lang="en-US" dirty="0"/>
          </a:p>
          <a:p>
            <a:r>
              <a:rPr lang="en-US" b="1" dirty="0" smtClean="0"/>
              <a:t>Compression </a:t>
            </a:r>
            <a:r>
              <a:rPr lang="en-US" dirty="0" smtClean="0"/>
              <a:t>is the process of </a:t>
            </a:r>
            <a:r>
              <a:rPr lang="en-US" dirty="0"/>
              <a:t>reducing the size of </a:t>
            </a:r>
            <a:r>
              <a:rPr lang="en-US" dirty="0" smtClean="0"/>
              <a:t>the image</a:t>
            </a:r>
          </a:p>
          <a:p>
            <a:pPr lvl="1"/>
            <a:r>
              <a:rPr lang="en-US" i="1" dirty="0" err="1" smtClean="0"/>
              <a:t>Lossy</a:t>
            </a:r>
            <a:r>
              <a:rPr lang="en-US" i="1" dirty="0" smtClean="0"/>
              <a:t> compression </a:t>
            </a:r>
            <a:r>
              <a:rPr lang="en-US" dirty="0" smtClean="0"/>
              <a:t>reduces </a:t>
            </a:r>
            <a:r>
              <a:rPr lang="en-US" dirty="0"/>
              <a:t>the size of an </a:t>
            </a:r>
            <a:r>
              <a:rPr lang="en-US" dirty="0" smtClean="0"/>
              <a:t>image file </a:t>
            </a:r>
            <a:r>
              <a:rPr lang="en-US" dirty="0"/>
              <a:t>by removing </a:t>
            </a:r>
            <a:r>
              <a:rPr lang="en-US" dirty="0" smtClean="0"/>
              <a:t>information that </a:t>
            </a:r>
            <a:r>
              <a:rPr lang="en-US" dirty="0"/>
              <a:t>is not </a:t>
            </a:r>
            <a:r>
              <a:rPr lang="en-US" dirty="0" smtClean="0"/>
              <a:t>essential</a:t>
            </a:r>
          </a:p>
          <a:p>
            <a:pPr lvl="1"/>
            <a:r>
              <a:rPr lang="en-US" i="1" dirty="0" smtClean="0"/>
              <a:t>Lossless compression </a:t>
            </a:r>
            <a:r>
              <a:rPr lang="en-US" dirty="0"/>
              <a:t>does </a:t>
            </a:r>
            <a:r>
              <a:rPr lang="en-US" dirty="0" smtClean="0"/>
              <a:t>not change </a:t>
            </a:r>
            <a:r>
              <a:rPr lang="en-US" dirty="0"/>
              <a:t>any pixel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JPG file format uses </a:t>
            </a:r>
            <a:r>
              <a:rPr lang="en-US" dirty="0" err="1" smtClean="0"/>
              <a:t>lossy</a:t>
            </a:r>
            <a:r>
              <a:rPr lang="en-US" dirty="0" smtClean="0"/>
              <a:t> compression </a:t>
            </a:r>
          </a:p>
          <a:p>
            <a:r>
              <a:rPr lang="en-US" dirty="0" smtClean="0"/>
              <a:t>JPGs allow you to select an image quality ranked from 1 to 12 </a:t>
            </a:r>
          </a:p>
          <a:p>
            <a:pPr lvl="1"/>
            <a:r>
              <a:rPr lang="en-US" dirty="0" smtClean="0"/>
              <a:t>A higher number means a higher quality image and a larger file size</a:t>
            </a:r>
          </a:p>
          <a:p>
            <a:pPr lvl="1"/>
            <a:r>
              <a:rPr lang="en-US" dirty="0" smtClean="0"/>
              <a:t>A lower number means a lower quality image and a smaller file size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63" y="2043113"/>
            <a:ext cx="3295650" cy="30003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Resolution, Resizing, Resampling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Bitmap images have visual sizes measured in two ways</a:t>
            </a:r>
          </a:p>
          <a:p>
            <a:pPr lvl="1"/>
            <a:r>
              <a:rPr lang="en-US" dirty="0" smtClean="0"/>
              <a:t>The physical size (such as a photograph printed as a 4- × 6-inch image) </a:t>
            </a:r>
          </a:p>
          <a:p>
            <a:pPr lvl="1"/>
            <a:r>
              <a:rPr lang="en-US" dirty="0" smtClean="0"/>
              <a:t>The number of pixels in each inch</a:t>
            </a:r>
          </a:p>
          <a:p>
            <a:r>
              <a:rPr lang="en-US" dirty="0" smtClean="0"/>
              <a:t>Physical sizes are also measured in </a:t>
            </a:r>
            <a:r>
              <a:rPr lang="en-US" b="1" dirty="0" smtClean="0"/>
              <a:t>pixel dimension</a:t>
            </a:r>
            <a:r>
              <a:rPr lang="en-US" dirty="0" smtClean="0"/>
              <a:t> (the number of pixels in a row and column of a raster grid)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resolution</a:t>
            </a:r>
            <a:r>
              <a:rPr lang="en-US" dirty="0" smtClean="0"/>
              <a:t> of an image is measured in pixel density or pixels per inch (</a:t>
            </a:r>
            <a:r>
              <a:rPr lang="en-US" dirty="0" err="1" smtClean="0"/>
              <a:t>ppi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Resolution, Resizing, Resampling (cont.)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smtClean="0"/>
              <a:t>When you resize an image, you can choose whether to maintain the same amount of image data as in the original image</a:t>
            </a:r>
          </a:p>
          <a:p>
            <a:r>
              <a:rPr lang="en-US" smtClean="0"/>
              <a:t>Use </a:t>
            </a:r>
            <a:r>
              <a:rPr lang="en-US" b="1" smtClean="0"/>
              <a:t>resampling</a:t>
            </a:r>
            <a:r>
              <a:rPr lang="en-US" smtClean="0"/>
              <a:t> options to add or remove pixels when you resize</a:t>
            </a:r>
          </a:p>
          <a:p>
            <a:pPr lvl="1"/>
            <a:r>
              <a:rPr lang="en-US" smtClean="0"/>
              <a:t>When resampling is on, changing image size does not change resolution</a:t>
            </a:r>
          </a:p>
          <a:p>
            <a:pPr lvl="1"/>
            <a:r>
              <a:rPr lang="en-US" smtClean="0"/>
              <a:t>When resampling is off, changing physical dimensions changes resolution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Resolution, Resizing, </a:t>
            </a:r>
            <a:r>
              <a:rPr lang="en-US" sz="4000" dirty="0" smtClean="0"/>
              <a:t>Resampling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resampling is on, changing the resolution to 150 maintains same image size (1 x 1 inch)</a:t>
            </a:r>
          </a:p>
          <a:p>
            <a:endParaRPr lang="en-US" dirty="0"/>
          </a:p>
          <a:p>
            <a:r>
              <a:rPr lang="en-US" dirty="0" smtClean="0"/>
              <a:t>When resampling is off, changing resolution reduces the image size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039112"/>
            <a:ext cx="4038600" cy="21021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63" y="4267200"/>
            <a:ext cx="404053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Resolution, Resizing, Resampling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formulas are used to determine what colors each new pixel should be based upon the colors around it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9112"/>
            <a:ext cx="4038600" cy="23640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Resolution, Resizing, Resampling (cont.)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2039112"/>
            <a:ext cx="4038600" cy="210211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Aspect ratio </a:t>
            </a:r>
            <a:r>
              <a:rPr lang="en-US" dirty="0" smtClean="0"/>
              <a:t>is the ratio of the width to the height of an image</a:t>
            </a:r>
          </a:p>
          <a:p>
            <a:r>
              <a:rPr lang="en-US" dirty="0" smtClean="0"/>
              <a:t>Changing one number without changing the other results in distortion</a:t>
            </a:r>
          </a:p>
          <a:p>
            <a:r>
              <a:rPr lang="en-US" dirty="0" smtClean="0"/>
              <a:t>Image software sometimes allows you to lock the aspect ratio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13013" y="2843050"/>
            <a:ext cx="306387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Image programs can be categorized into two groups: paint programs and drawing programs</a:t>
            </a:r>
          </a:p>
          <a:p>
            <a:r>
              <a:rPr lang="en-US" smtClean="0"/>
              <a:t>Paint programs produce images using pixels</a:t>
            </a:r>
          </a:p>
          <a:p>
            <a:r>
              <a:rPr lang="en-US" smtClean="0"/>
              <a:t>Drawing programs use vectors or lines to produce an image</a:t>
            </a:r>
          </a:p>
          <a:p>
            <a:r>
              <a:rPr lang="en-US" smtClean="0"/>
              <a:t>Extensions for the most common raster file types are .bmp, .tif, .gif, .jpg, and .png</a:t>
            </a:r>
          </a:p>
          <a:p>
            <a:r>
              <a:rPr lang="en-US" smtClean="0"/>
              <a:t>Extensions for the file formats that are typically used for the Web are .gif, .jpg, and .png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indent="-1828800">
              <a:buNone/>
              <a:tabLst>
                <a:tab pos="1828800" algn="l"/>
              </a:tabLst>
            </a:pPr>
            <a:r>
              <a:rPr lang="en-US" dirty="0" smtClean="0"/>
              <a:t>Lesson 3.1:	Distinguishing Between Graphic</a:t>
            </a:r>
            <a:r>
              <a:rPr lang="en-US" dirty="0"/>
              <a:t> </a:t>
            </a:r>
            <a:r>
              <a:rPr lang="en-US" dirty="0" smtClean="0"/>
              <a:t>Programs</a:t>
            </a:r>
          </a:p>
          <a:p>
            <a:pPr marL="1828800" indent="-1828800">
              <a:buNone/>
              <a:tabLst>
                <a:tab pos="1828800" algn="l"/>
              </a:tabLst>
            </a:pPr>
            <a:r>
              <a:rPr lang="en-US" dirty="0" smtClean="0"/>
              <a:t>Lesson 3.2:	Determining Image File Formats</a:t>
            </a:r>
          </a:p>
          <a:p>
            <a:pPr marL="1828800" indent="-1828800">
              <a:buNone/>
              <a:tabLst>
                <a:tab pos="1828800" algn="l"/>
              </a:tabLst>
            </a:pPr>
            <a:r>
              <a:rPr lang="en-US" dirty="0" smtClean="0"/>
              <a:t>Lesson 3.3:	Managing Image Sizes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Extensions </a:t>
            </a:r>
            <a:r>
              <a:rPr lang="en-US" dirty="0"/>
              <a:t>for the most common vector file formats are </a:t>
            </a:r>
            <a:r>
              <a:rPr lang="en-US" i="1" dirty="0"/>
              <a:t>.</a:t>
            </a:r>
            <a:r>
              <a:rPr lang="en-US" i="1" dirty="0" err="1"/>
              <a:t>svg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.</a:t>
            </a:r>
            <a:r>
              <a:rPr lang="en-US" i="1" dirty="0" smtClean="0"/>
              <a:t>eps</a:t>
            </a:r>
            <a:endParaRPr lang="en-US" i="1" dirty="0"/>
          </a:p>
          <a:p>
            <a:r>
              <a:rPr lang="en-US" dirty="0"/>
              <a:t>Different file formats are appropriate for different situations</a:t>
            </a:r>
            <a:r>
              <a:rPr lang="en-US" dirty="0" smtClean="0"/>
              <a:t>.</a:t>
            </a:r>
            <a:endParaRPr lang="en-US" i="1" dirty="0"/>
          </a:p>
          <a:p>
            <a:r>
              <a:rPr lang="en-US" dirty="0"/>
              <a:t>JPG image file sizes are reduced using a </a:t>
            </a:r>
            <a:r>
              <a:rPr lang="en-US" dirty="0" err="1"/>
              <a:t>lossy</a:t>
            </a:r>
            <a:r>
              <a:rPr lang="en-US" dirty="0"/>
              <a:t> compression algorithm that removes unnecessary pixels. </a:t>
            </a:r>
            <a:endParaRPr lang="en-US" dirty="0" smtClean="0"/>
          </a:p>
          <a:p>
            <a:r>
              <a:rPr lang="en-US" dirty="0" smtClean="0"/>
              <a:t>GIF</a:t>
            </a:r>
            <a:r>
              <a:rPr lang="en-US" dirty="0"/>
              <a:t>, PNG, and TIF use a lossless </a:t>
            </a:r>
            <a:r>
              <a:rPr lang="en-US" dirty="0" smtClean="0"/>
              <a:t>compression</a:t>
            </a:r>
            <a:endParaRPr lang="en-US" i="1" dirty="0"/>
          </a:p>
          <a:p>
            <a:r>
              <a:rPr lang="en-US" dirty="0"/>
              <a:t>Resolution and pixel density </a:t>
            </a:r>
            <a:r>
              <a:rPr lang="en-US" dirty="0" smtClean="0"/>
              <a:t>determine </a:t>
            </a:r>
            <a:r>
              <a:rPr lang="en-US" dirty="0"/>
              <a:t>the size of a </a:t>
            </a:r>
            <a:r>
              <a:rPr lang="en-US" dirty="0" smtClean="0"/>
              <a:t>file</a:t>
            </a:r>
            <a:endParaRPr lang="en-US" i="1" dirty="0"/>
          </a:p>
          <a:p>
            <a:r>
              <a:rPr lang="en-US" dirty="0"/>
              <a:t>Resizing is best done maintaining the aspect </a:t>
            </a:r>
            <a:r>
              <a:rPr lang="en-US" dirty="0" smtClean="0"/>
              <a:t>ratio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682625" algn="l"/>
              </a:tabLst>
            </a:pPr>
            <a:r>
              <a:rPr lang="en-US" dirty="0" smtClean="0"/>
              <a:t>3.1: 	Convey </a:t>
            </a:r>
            <a:r>
              <a:rPr lang="en-US" dirty="0"/>
              <a:t>the difference </a:t>
            </a:r>
            <a:r>
              <a:rPr lang="en-US" dirty="0" smtClean="0"/>
              <a:t>between painting</a:t>
            </a:r>
            <a:br>
              <a:rPr lang="en-US" dirty="0" smtClean="0"/>
            </a:br>
            <a:r>
              <a:rPr lang="en-US" dirty="0" smtClean="0"/>
              <a:t>	and </a:t>
            </a:r>
            <a:r>
              <a:rPr lang="en-US" dirty="0"/>
              <a:t>drawing </a:t>
            </a:r>
            <a:r>
              <a:rPr lang="en-US" dirty="0" smtClean="0"/>
              <a:t>programs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dirty="0" smtClean="0"/>
              <a:t>3.2: 	Demonstrate </a:t>
            </a:r>
            <a:r>
              <a:rPr lang="en-US" dirty="0"/>
              <a:t>an </a:t>
            </a:r>
            <a:r>
              <a:rPr lang="en-US" dirty="0" smtClean="0"/>
              <a:t>understanding of file</a:t>
            </a:r>
            <a:br>
              <a:rPr lang="en-US" dirty="0" smtClean="0"/>
            </a:br>
            <a:r>
              <a:rPr lang="en-US" dirty="0" smtClean="0"/>
              <a:t>	extensions </a:t>
            </a:r>
            <a:r>
              <a:rPr lang="en-US" dirty="0"/>
              <a:t>and file </a:t>
            </a:r>
            <a:r>
              <a:rPr lang="en-US" dirty="0" smtClean="0"/>
              <a:t>types</a:t>
            </a:r>
            <a:endParaRPr lang="en-US" dirty="0"/>
          </a:p>
          <a:p>
            <a:pPr marL="0" indent="0">
              <a:buNone/>
              <a:tabLst>
                <a:tab pos="682625" algn="l"/>
              </a:tabLst>
            </a:pPr>
            <a:r>
              <a:rPr lang="en-US" dirty="0" smtClean="0"/>
              <a:t>3.3: 	Recognize </a:t>
            </a:r>
            <a:r>
              <a:rPr lang="en-US" dirty="0"/>
              <a:t>the role </a:t>
            </a:r>
            <a:r>
              <a:rPr lang="en-US" dirty="0" smtClean="0"/>
              <a:t>that compression,</a:t>
            </a:r>
            <a:br>
              <a:rPr lang="en-US" dirty="0" smtClean="0"/>
            </a:br>
            <a:r>
              <a:rPr lang="en-US" dirty="0" smtClean="0"/>
              <a:t>	interlacing</a:t>
            </a:r>
            <a:r>
              <a:rPr lang="en-US" dirty="0"/>
              <a:t>, encoding</a:t>
            </a:r>
            <a:r>
              <a:rPr lang="en-US" dirty="0" smtClean="0"/>
              <a:t>, and </a:t>
            </a:r>
            <a:r>
              <a:rPr lang="en-US" dirty="0"/>
              <a:t>resolution </a:t>
            </a:r>
            <a:r>
              <a:rPr lang="en-US" dirty="0" smtClean="0"/>
              <a:t>play</a:t>
            </a:r>
            <a:br>
              <a:rPr lang="en-US" dirty="0" smtClean="0"/>
            </a:br>
            <a:r>
              <a:rPr lang="en-US" dirty="0" smtClean="0"/>
              <a:t>	in </a:t>
            </a:r>
            <a:r>
              <a:rPr lang="en-US" dirty="0"/>
              <a:t>file sizes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Distinguishing Between Graphic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Paint programs </a:t>
            </a:r>
            <a:r>
              <a:rPr lang="en-US" dirty="0"/>
              <a:t>create images by using pixels</a:t>
            </a:r>
            <a:r>
              <a:rPr lang="en-US" b="1" dirty="0"/>
              <a:t> </a:t>
            </a:r>
            <a:r>
              <a:rPr lang="en-US" dirty="0"/>
              <a:t>(or </a:t>
            </a:r>
            <a:r>
              <a:rPr lang="en-US" i="1" dirty="0"/>
              <a:t>picture elements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</a:t>
            </a:r>
            <a:r>
              <a:rPr lang="en-US" b="1" dirty="0" smtClean="0"/>
              <a:t>ixel—</a:t>
            </a:r>
            <a:r>
              <a:rPr lang="en-US" dirty="0" smtClean="0"/>
              <a:t>a specific color </a:t>
            </a:r>
            <a:r>
              <a:rPr lang="en-US" dirty="0"/>
              <a:t>at a specific location </a:t>
            </a:r>
            <a:r>
              <a:rPr lang="en-US" dirty="0" smtClean="0"/>
              <a:t>in a </a:t>
            </a:r>
            <a:r>
              <a:rPr lang="en-US" dirty="0"/>
              <a:t>matrix or </a:t>
            </a:r>
            <a:r>
              <a:rPr lang="en-US" dirty="0" smtClean="0"/>
              <a:t>grid</a:t>
            </a:r>
          </a:p>
          <a:p>
            <a:r>
              <a:rPr lang="en-US" b="1" dirty="0" smtClean="0"/>
              <a:t>Drawing </a:t>
            </a:r>
            <a:r>
              <a:rPr lang="en-US" b="1" dirty="0"/>
              <a:t>programs </a:t>
            </a:r>
            <a:r>
              <a:rPr lang="en-US" dirty="0"/>
              <a:t>use vectors, or lines, to produce an </a:t>
            </a:r>
            <a:r>
              <a:rPr lang="en-US" dirty="0" smtClean="0"/>
              <a:t>image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039112"/>
            <a:ext cx="33147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4" y="4348162"/>
            <a:ext cx="2339795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Raster-Based Paint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Paint programs assign each pixel to grid of x and y coordinates—a raster</a:t>
            </a:r>
          </a:p>
          <a:p>
            <a:pPr lvl="1"/>
            <a:r>
              <a:rPr lang="en-US" dirty="0" smtClean="0"/>
              <a:t>Images are called raster images, raster graphics, or bitmaps</a:t>
            </a:r>
          </a:p>
          <a:p>
            <a:r>
              <a:rPr lang="en-US" dirty="0" smtClean="0"/>
              <a:t>Enlarging raster images causes pixilation(</a:t>
            </a:r>
            <a:r>
              <a:rPr lang="en-US" dirty="0" err="1" smtClean="0"/>
              <a:t>jaggies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Reducing images results in loss of sharpness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9112"/>
            <a:ext cx="3581400" cy="3733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Raster-Based Paint Programs 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Many software programs are available to create and manage </a:t>
            </a:r>
            <a:r>
              <a:rPr lang="en-US" dirty="0" smtClean="0"/>
              <a:t>raster images</a:t>
            </a:r>
          </a:p>
          <a:p>
            <a:pPr lvl="1"/>
            <a:r>
              <a:rPr lang="en-US" dirty="0"/>
              <a:t>Adobe </a:t>
            </a:r>
            <a:r>
              <a:rPr lang="en-US" dirty="0" smtClean="0"/>
              <a:t>Photoshop is the </a:t>
            </a:r>
            <a:r>
              <a:rPr lang="en-US" dirty="0"/>
              <a:t>most widely used program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Microsoft Paint is </a:t>
            </a:r>
            <a:r>
              <a:rPr lang="en-US" dirty="0"/>
              <a:t>provided with the </a:t>
            </a:r>
            <a:r>
              <a:rPr lang="en-US" dirty="0" smtClean="0"/>
              <a:t>Windows OS</a:t>
            </a:r>
          </a:p>
          <a:p>
            <a:pPr lvl="1"/>
            <a:r>
              <a:rPr lang="en-US" dirty="0"/>
              <a:t>Corel Paint Shop </a:t>
            </a:r>
            <a:r>
              <a:rPr lang="en-US" dirty="0" smtClean="0"/>
              <a:t>Pro is a </a:t>
            </a:r>
            <a:r>
              <a:rPr lang="en-US" dirty="0"/>
              <a:t>stand-alone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GIMP (</a:t>
            </a:r>
            <a:r>
              <a:rPr lang="en-US" dirty="0" smtClean="0"/>
              <a:t>GNU Image Manipulation </a:t>
            </a:r>
            <a:r>
              <a:rPr lang="en-US" dirty="0"/>
              <a:t>Program</a:t>
            </a:r>
            <a:r>
              <a:rPr lang="en-US" dirty="0" smtClean="0"/>
              <a:t>) is </a:t>
            </a:r>
            <a:r>
              <a:rPr lang="en-US" dirty="0"/>
              <a:t>open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Cloud </a:t>
            </a:r>
            <a:r>
              <a:rPr lang="en-US" dirty="0"/>
              <a:t>computing </a:t>
            </a:r>
            <a:r>
              <a:rPr lang="en-US" dirty="0" smtClean="0"/>
              <a:t>offers access to </a:t>
            </a:r>
            <a:r>
              <a:rPr lang="en-US" dirty="0"/>
              <a:t>imaging software through the </a:t>
            </a:r>
            <a:r>
              <a:rPr lang="en-US" dirty="0" smtClean="0"/>
              <a:t>Internet (i.e., Picasa and Flickr)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Nonnative Raster File Types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582093"/>
              </p:ext>
            </p:extLst>
          </p:nvPr>
        </p:nvGraphicFramePr>
        <p:xfrm>
          <a:off x="495300" y="2043113"/>
          <a:ext cx="8153400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7058"/>
                <a:gridCol w="6556342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BMP</a:t>
                      </a:r>
                    </a:p>
                    <a:p>
                      <a:r>
                        <a:rPr lang="en-US" sz="1600" dirty="0" smtClean="0"/>
                        <a:t>(bitmap)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Usually placed in word processing documents</a:t>
                      </a:r>
                    </a:p>
                    <a:p>
                      <a:r>
                        <a:rPr lang="en-US" sz="1600" u="none" strike="noStrike" kern="1200" baseline="0" dirty="0" smtClean="0"/>
                        <a:t>File sizes are often quite large</a:t>
                      </a:r>
                    </a:p>
                    <a:p>
                      <a:r>
                        <a:rPr lang="en-US" sz="1600" u="none" strike="noStrike" kern="1200" baseline="0" dirty="0" smtClean="0"/>
                        <a:t>Usually limited to 256 colors because they do not use compression</a:t>
                      </a:r>
                      <a:endParaRPr lang="en-US" sz="1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JPG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u="none" strike="noStrike" kern="1200" baseline="0" dirty="0" smtClean="0"/>
                        <a:t>Joint Photographic</a:t>
                      </a:r>
                    </a:p>
                    <a:p>
                      <a:r>
                        <a:rPr lang="en-US" sz="1600" u="none" strike="noStrike" kern="1200" baseline="0" dirty="0" smtClean="0"/>
                        <a:t>Experts Group)</a:t>
                      </a:r>
                      <a:endParaRPr lang="en-US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Use up to 16 million colors</a:t>
                      </a:r>
                    </a:p>
                    <a:p>
                      <a:r>
                        <a:rPr lang="en-US" sz="1600" u="none" strike="noStrike" kern="1200" baseline="0" dirty="0" smtClean="0"/>
                        <a:t>Reproduce the quality, color, and detail found in photographs or</a:t>
                      </a:r>
                    </a:p>
                    <a:p>
                      <a:r>
                        <a:rPr lang="en-US" sz="1600" u="none" strike="noStrike" kern="1200" baseline="0" dirty="0" smtClean="0"/>
                        <a:t>graphics using blends and gradients</a:t>
                      </a:r>
                    </a:p>
                    <a:p>
                      <a:r>
                        <a:rPr lang="en-US" sz="1600" u="none" strike="noStrike" kern="1200" baseline="0" dirty="0" smtClean="0"/>
                        <a:t>Most digital cameras save photographs as JPGs </a:t>
                      </a:r>
                    </a:p>
                    <a:p>
                      <a:r>
                        <a:rPr lang="en-US" sz="1600" u="none" strike="noStrike" kern="1200" baseline="0" dirty="0" smtClean="0"/>
                        <a:t>JPGs are the most </a:t>
                      </a:r>
                      <a:r>
                        <a:rPr lang="en-US" sz="1600" u="none" strike="noStrike" kern="1200" baseline="0" smtClean="0"/>
                        <a:t>common nonnative </a:t>
                      </a:r>
                      <a:r>
                        <a:rPr lang="en-US" sz="1600" u="none" strike="noStrike" kern="1200" baseline="0" dirty="0" smtClean="0"/>
                        <a:t>raster file format in use today</a:t>
                      </a:r>
                      <a:endParaRPr lang="en-US" sz="1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GIF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u="none" strike="noStrike" kern="1200" baseline="0" dirty="0" smtClean="0"/>
                        <a:t>Graphics Interchange Format)</a:t>
                      </a:r>
                      <a:endParaRPr lang="en-US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Compressed and use only 256 colors</a:t>
                      </a:r>
                    </a:p>
                    <a:p>
                      <a:r>
                        <a:rPr lang="en-US" sz="1600" u="none" strike="noStrike" kern="1200" baseline="0" dirty="0" smtClean="0"/>
                        <a:t>File sizes are quite small</a:t>
                      </a:r>
                    </a:p>
                    <a:p>
                      <a:r>
                        <a:rPr lang="en-US" sz="1600" u="none" strike="noStrike" kern="1200" baseline="0" dirty="0" smtClean="0"/>
                        <a:t>Suitable for line drawings, images with transparent backgrounds, and animated figures</a:t>
                      </a:r>
                    </a:p>
                    <a:p>
                      <a:r>
                        <a:rPr lang="en-US" sz="1600" u="none" strike="noStrike" kern="1200" baseline="0" dirty="0" smtClean="0"/>
                        <a:t>Small and work on many platforms</a:t>
                      </a:r>
                    </a:p>
                    <a:p>
                      <a:r>
                        <a:rPr lang="en-US" sz="1600" u="none" strike="noStrike" kern="1200" baseline="0" dirty="0" smtClean="0"/>
                        <a:t>Are commonly used in web page design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Nonnative </a:t>
            </a:r>
            <a:r>
              <a:rPr lang="en-US" dirty="0"/>
              <a:t>Raster File </a:t>
            </a:r>
            <a:r>
              <a:rPr lang="en-US" dirty="0" smtClean="0"/>
              <a:t>Types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79025"/>
              </p:ext>
            </p:extLst>
          </p:nvPr>
        </p:nvGraphicFramePr>
        <p:xfrm>
          <a:off x="494190" y="2043113"/>
          <a:ext cx="8145500" cy="2850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6545300"/>
              </a:tblGrid>
              <a:tr h="366246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129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TIF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u="none" strike="noStrike" kern="1200" baseline="0" dirty="0" smtClean="0"/>
                        <a:t>Tagged Image File Format</a:t>
                      </a:r>
                      <a:r>
                        <a:rPr lang="en-US" sz="1600" u="none" strike="noStrike" kern="1200" baseline="0" dirty="0"/>
                        <a:t>)</a:t>
                      </a:r>
                      <a:endParaRPr lang="en-US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A bitmap file type that works well in all environments</a:t>
                      </a:r>
                    </a:p>
                    <a:p>
                      <a:r>
                        <a:rPr lang="en-US" sz="1600" u="none" strike="noStrike" kern="1200" baseline="0" dirty="0" smtClean="0"/>
                        <a:t>Files are quite large</a:t>
                      </a:r>
                    </a:p>
                    <a:p>
                      <a:r>
                        <a:rPr lang="en-US" sz="1600" u="none" strike="noStrike" kern="1200" baseline="0" dirty="0" smtClean="0"/>
                        <a:t>Can show 16 million colors</a:t>
                      </a:r>
                    </a:p>
                    <a:p>
                      <a:r>
                        <a:rPr lang="en-US" sz="1600" u="none" strike="noStrike" kern="1200" baseline="0" dirty="0" smtClean="0"/>
                        <a:t>Are often used in print documents.</a:t>
                      </a:r>
                    </a:p>
                    <a:p>
                      <a:r>
                        <a:rPr lang="en-US" sz="1600" u="none" strike="noStrike" kern="1200" baseline="0" dirty="0" smtClean="0"/>
                        <a:t>Some digital cameras can save photographs in TIFF format</a:t>
                      </a:r>
                      <a:endParaRPr lang="en-US" sz="1600" dirty="0"/>
                    </a:p>
                  </a:txBody>
                  <a:tcPr/>
                </a:tc>
              </a:tr>
              <a:tr h="11739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PNG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u="none" strike="noStrike" kern="1200" baseline="0" dirty="0" smtClean="0"/>
                        <a:t>Portable Network</a:t>
                      </a:r>
                    </a:p>
                    <a:p>
                      <a:r>
                        <a:rPr lang="en-US" sz="1600" u="none" strike="noStrike" kern="1200" baseline="0" dirty="0" smtClean="0"/>
                        <a:t>Graphics)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Retains 16 million colors and supports transparency</a:t>
                      </a:r>
                    </a:p>
                    <a:p>
                      <a:r>
                        <a:rPr lang="en-US" sz="1600" u="none" strike="noStrike" kern="1200" baseline="0" dirty="0" smtClean="0"/>
                        <a:t>Is becoming more common</a:t>
                      </a:r>
                    </a:p>
                    <a:p>
                      <a:r>
                        <a:rPr lang="en-US" sz="1600" u="none" strike="noStrike" kern="1200" baseline="0" dirty="0" smtClean="0"/>
                        <a:t>Often used to replace GIF files partly because of the increase in available colors while remaining a small file size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Nonnative Vector File 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91882"/>
              </p:ext>
            </p:extLst>
          </p:nvPr>
        </p:nvGraphicFramePr>
        <p:xfrm>
          <a:off x="493713" y="2043113"/>
          <a:ext cx="8382000" cy="2255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67818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EPS</a:t>
                      </a:r>
                      <a:br>
                        <a:rPr lang="en-US" sz="1600" dirty="0" smtClean="0"/>
                      </a:br>
                      <a:r>
                        <a:rPr lang="en-US" sz="1600" u="none" strike="noStrike" kern="1200" baseline="0" dirty="0" smtClean="0"/>
                        <a:t>Encapsulated PostScript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A general-purpose vector file format that has both the vector image data and a screen preview in the same file</a:t>
                      </a:r>
                    </a:p>
                    <a:p>
                      <a:r>
                        <a:rPr lang="en-US" sz="1600" u="none" strike="noStrike" kern="1200" baseline="0" dirty="0" smtClean="0"/>
                        <a:t>Most commonly used for printing purposes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SVG</a:t>
                      </a:r>
                      <a:br>
                        <a:rPr lang="en-US" sz="1600" dirty="0" smtClean="0"/>
                      </a:br>
                      <a:r>
                        <a:rPr lang="en-US" sz="1600" u="none" strike="noStrike" kern="1200" baseline="0" dirty="0" smtClean="0"/>
                        <a:t>Scalable Vector Graphics</a:t>
                      </a:r>
                      <a:endParaRPr lang="en-US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SVG software is an example of an open-source image</a:t>
                      </a:r>
                    </a:p>
                    <a:p>
                      <a:r>
                        <a:rPr lang="en-US" sz="1600" u="none" strike="noStrike" kern="1200" baseline="0" dirty="0" smtClean="0"/>
                        <a:t>A vector graphic format designed specifically for use on the Web</a:t>
                      </a:r>
                    </a:p>
                    <a:p>
                      <a:r>
                        <a:rPr lang="en-US" sz="1600" u="none" strike="noStrike" kern="1200" baseline="0" dirty="0" smtClean="0"/>
                        <a:t>Created using HTML code</a:t>
                      </a:r>
                    </a:p>
                    <a:p>
                      <a:r>
                        <a:rPr lang="en-US" sz="1600" u="none" strike="noStrike" kern="1200" baseline="0" dirty="0" smtClean="0"/>
                        <a:t>A popular choice for mobile devices because of its small file size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media 4e">
  <a:themeElements>
    <a:clrScheme name="digital med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EC5BC"/>
      </a:accent1>
      <a:accent2>
        <a:srgbClr val="E97C24"/>
      </a:accent2>
      <a:accent3>
        <a:srgbClr val="E4E982"/>
      </a:accent3>
      <a:accent4>
        <a:srgbClr val="9F1D26"/>
      </a:accent4>
      <a:accent5>
        <a:srgbClr val="41AD5C"/>
      </a:accent5>
      <a:accent6>
        <a:srgbClr val="ECC41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4e" id="{2EC96685-1F39-4BF0-A623-4203056766B1}" vid="{DC0CCA1D-E964-4579-91E8-1919034EE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4e</Template>
  <TotalTime>791</TotalTime>
  <Words>1082</Words>
  <Application>Microsoft Office PowerPoint</Application>
  <PresentationFormat>On-screen Show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digital media 4e</vt:lpstr>
      <vt:lpstr>PowerPoint Presentation</vt:lpstr>
      <vt:lpstr>Lessons</vt:lpstr>
      <vt:lpstr>Learning Outcomes</vt:lpstr>
      <vt:lpstr>Distinguishing Between Graphic Programs</vt:lpstr>
      <vt:lpstr>Raster-Based Paint Programs</vt:lpstr>
      <vt:lpstr>Raster-Based Paint Programs (cont.)</vt:lpstr>
      <vt:lpstr>Nonnative Raster File Types</vt:lpstr>
      <vt:lpstr>Nonnative Raster File Types (cont.)</vt:lpstr>
      <vt:lpstr>Nonnative Vector File Types</vt:lpstr>
      <vt:lpstr>Licensing Fees</vt:lpstr>
      <vt:lpstr>Format Conversion</vt:lpstr>
      <vt:lpstr>Compression</vt:lpstr>
      <vt:lpstr>Compression (cont.)</vt:lpstr>
      <vt:lpstr>Resolution, Resizing, Resampling</vt:lpstr>
      <vt:lpstr>Resolution, Resizing, Resampling (cont.)</vt:lpstr>
      <vt:lpstr>Resolution, Resizing, Resampling (cont.)</vt:lpstr>
      <vt:lpstr>Resolution, Resizing, Resampling (cont.)</vt:lpstr>
      <vt:lpstr>Resolution, Resizing, Resampling (cont.)</vt:lpstr>
      <vt:lpstr>Key Concepts</vt:lpstr>
      <vt:lpstr>Key Concepts (cont.)</vt:lpstr>
    </vt:vector>
  </TitlesOfParts>
  <Company>Custom Editorial Productions,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Cat Skintik</dc:creator>
  <cp:lastModifiedBy>Melinda H. Zarate</cp:lastModifiedBy>
  <cp:revision>59</cp:revision>
  <dcterms:created xsi:type="dcterms:W3CDTF">2012-02-03T17:33:31Z</dcterms:created>
  <dcterms:modified xsi:type="dcterms:W3CDTF">2017-10-26T18:04:33Z</dcterms:modified>
</cp:coreProperties>
</file>