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4"/>
  </p:notesMasterIdLst>
  <p:sldIdLst>
    <p:sldId id="257" r:id="rId2"/>
    <p:sldId id="258" r:id="rId3"/>
    <p:sldId id="259" r:id="rId4"/>
    <p:sldId id="304" r:id="rId5"/>
    <p:sldId id="287" r:id="rId6"/>
    <p:sldId id="288" r:id="rId7"/>
    <p:sldId id="305" r:id="rId8"/>
    <p:sldId id="289" r:id="rId9"/>
    <p:sldId id="290" r:id="rId10"/>
    <p:sldId id="312" r:id="rId11"/>
    <p:sldId id="291" r:id="rId12"/>
    <p:sldId id="306" r:id="rId13"/>
    <p:sldId id="300" r:id="rId14"/>
    <p:sldId id="307" r:id="rId15"/>
    <p:sldId id="292" r:id="rId16"/>
    <p:sldId id="293" r:id="rId17"/>
    <p:sldId id="308" r:id="rId18"/>
    <p:sldId id="284" r:id="rId19"/>
    <p:sldId id="294" r:id="rId20"/>
    <p:sldId id="295" r:id="rId21"/>
    <p:sldId id="302" r:id="rId22"/>
    <p:sldId id="303" r:id="rId23"/>
    <p:sldId id="296" r:id="rId24"/>
    <p:sldId id="297" r:id="rId25"/>
    <p:sldId id="309" r:id="rId26"/>
    <p:sldId id="298" r:id="rId27"/>
    <p:sldId id="299" r:id="rId28"/>
    <p:sldId id="274" r:id="rId29"/>
    <p:sldId id="285" r:id="rId30"/>
    <p:sldId id="310" r:id="rId31"/>
    <p:sldId id="286" r:id="rId32"/>
    <p:sldId id="31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85" userDrawn="1">
          <p15:clr>
            <a:srgbClr val="A4A3A4"/>
          </p15:clr>
        </p15:guide>
        <p15:guide id="2" pos="2918" userDrawn="1">
          <p15:clr>
            <a:srgbClr val="A4A3A4"/>
          </p15:clr>
        </p15:guide>
        <p15:guide id="3" pos="2842" userDrawn="1">
          <p15:clr>
            <a:srgbClr val="A4A3A4"/>
          </p15:clr>
        </p15:guide>
        <p15:guide id="4" pos="41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67B"/>
    <a:srgbClr val="A11349"/>
    <a:srgbClr val="AD1D35"/>
    <a:srgbClr val="CA185C"/>
    <a:srgbClr val="C2203B"/>
    <a:srgbClr val="D32340"/>
    <a:srgbClr val="DC2C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380" y="60"/>
      </p:cViewPr>
      <p:guideLst>
        <p:guide orient="horz" pos="1285"/>
        <p:guide pos="2918"/>
        <p:guide pos="2842"/>
        <p:guide pos="4197"/>
      </p:guideLst>
    </p:cSldViewPr>
  </p:slideViewPr>
  <p:notesTextViewPr>
    <p:cViewPr>
      <p:scale>
        <a:sx n="100" d="100"/>
        <a:sy n="100" d="100"/>
      </p:scale>
      <p:origin x="0" y="0"/>
    </p:cViewPr>
  </p:notesTextViewPr>
  <p:sorterViewPr>
    <p:cViewPr>
      <p:scale>
        <a:sx n="100" d="100"/>
        <a:sy n="100" d="100"/>
      </p:scale>
      <p:origin x="0" y="4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1DB486-8EB6-43AD-B110-ED1C4EF480D4}" type="datetimeFigureOut">
              <a:rPr lang="en-US" smtClean="0"/>
              <a:pPr/>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D396E-051B-4668-8B5E-C8F622695A1A}" type="slidenum">
              <a:rPr lang="en-US" smtClean="0"/>
              <a:pPr/>
              <a:t>‹#›</a:t>
            </a:fld>
            <a:endParaRPr lang="en-US"/>
          </a:p>
        </p:txBody>
      </p:sp>
    </p:spTree>
    <p:extLst>
      <p:ext uri="{BB962C8B-B14F-4D97-AF65-F5344CB8AC3E}">
        <p14:creationId xmlns:p14="http://schemas.microsoft.com/office/powerpoint/2010/main" val="115209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85000"/>
            <a:lum/>
          </a:blip>
          <a:srcRect/>
          <a:stretch>
            <a:fillRect l="-11000" r="-11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4953000"/>
            <a:ext cx="9144000" cy="1905000"/>
          </a:xfrm>
          <a:gradFill flip="none" rotWithShape="1">
            <a:gsLst>
              <a:gs pos="8000">
                <a:schemeClr val="accent1"/>
              </a:gs>
              <a:gs pos="79000">
                <a:schemeClr val="bg1">
                  <a:alpha val="78000"/>
                </a:schemeClr>
              </a:gs>
            </a:gsLst>
            <a:lin ang="5400000" scaled="1"/>
            <a:tileRect/>
          </a:gradFill>
        </p:spPr>
        <p:txBody>
          <a:bodyPr/>
          <a:lstStyle>
            <a:lvl1pPr marL="0" indent="0">
              <a:buFontTx/>
              <a:buNone/>
              <a:defRPr/>
            </a:lvl1pPr>
          </a:lstStyle>
          <a:p>
            <a:pPr lvl="0"/>
            <a:r>
              <a:rPr lang="en-US" dirty="0" smtClean="0"/>
              <a:t>Chapter #</a:t>
            </a:r>
          </a:p>
        </p:txBody>
      </p:sp>
      <p:sp>
        <p:nvSpPr>
          <p:cNvPr id="14" name="Rectangle 13"/>
          <p:cNvSpPr/>
          <p:nvPr/>
        </p:nvSpPr>
        <p:spPr>
          <a:xfrm rot="16200000">
            <a:off x="4533900" y="342901"/>
            <a:ext cx="76200"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2" hasCustomPrompt="1"/>
          </p:nvPr>
        </p:nvSpPr>
        <p:spPr>
          <a:xfrm>
            <a:off x="5051502" y="6477000"/>
            <a:ext cx="4114800" cy="381000"/>
          </a:xfrm>
          <a:noFill/>
        </p:spPr>
        <p:txBody>
          <a:bodyPr>
            <a:normAutofit/>
          </a:bodyPr>
          <a:lstStyle>
            <a:lvl1pPr marL="0" indent="0">
              <a:buNone/>
              <a:defRPr sz="1000"/>
            </a:lvl1pPr>
          </a:lstStyle>
          <a:p>
            <a:r>
              <a:rPr lang="en-US" sz="1000" dirty="0" smtClean="0"/>
              <a:t>© 2017 Cengage Learning®. May not be scanned, copied or duplicated, or posted to a publicly accessible website, in whole or in part.</a:t>
            </a:r>
            <a:endParaRPr lang="en-US" sz="1000" dirty="0"/>
          </a:p>
        </p:txBody>
      </p:sp>
      <p:sp>
        <p:nvSpPr>
          <p:cNvPr id="18" name="Text Placeholder 17"/>
          <p:cNvSpPr>
            <a:spLocks noGrp="1"/>
          </p:cNvSpPr>
          <p:nvPr>
            <p:ph type="body" sz="quarter" idx="13" hasCustomPrompt="1"/>
          </p:nvPr>
        </p:nvSpPr>
        <p:spPr>
          <a:xfrm>
            <a:off x="0" y="5486400"/>
            <a:ext cx="8382000" cy="1219200"/>
          </a:xfrm>
        </p:spPr>
        <p:txBody>
          <a:bodyPr>
            <a:normAutofit/>
          </a:bodyPr>
          <a:lstStyle>
            <a:lvl1pPr marL="0" indent="0">
              <a:buNone/>
              <a:defRPr sz="3600">
                <a:solidFill>
                  <a:schemeClr val="accent2"/>
                </a:solidFill>
                <a:effectLst>
                  <a:outerShdw blurRad="38100" dist="38100" dir="2700000" algn="tl">
                    <a:srgbClr val="000000">
                      <a:alpha val="43137"/>
                    </a:srgbClr>
                  </a:outerShdw>
                </a:effectLst>
              </a:defRPr>
            </a:lvl1pPr>
          </a:lstStyle>
          <a:p>
            <a:pPr lvl="0"/>
            <a:r>
              <a:rPr lang="en-US" dirty="0" smtClean="0"/>
              <a:t>Title</a:t>
            </a:r>
          </a:p>
        </p:txBody>
      </p:sp>
      <p:sp>
        <p:nvSpPr>
          <p:cNvPr id="19" name="TextBox 18"/>
          <p:cNvSpPr txBox="1"/>
          <p:nvPr/>
        </p:nvSpPr>
        <p:spPr>
          <a:xfrm>
            <a:off x="533400" y="609600"/>
            <a:ext cx="7848600" cy="1015663"/>
          </a:xfrm>
          <a:prstGeom prst="rect">
            <a:avLst/>
          </a:prstGeom>
          <a:noFill/>
        </p:spPr>
        <p:txBody>
          <a:bodyPr wrap="square" rtlCol="0">
            <a:spAutoFit/>
          </a:bodyPr>
          <a:lstStyle/>
          <a:p>
            <a:r>
              <a:rPr lang="en-US" sz="6000" dirty="0" smtClean="0">
                <a:solidFill>
                  <a:schemeClr val="accent4"/>
                </a:solidFill>
              </a:rPr>
              <a:t>digital media 4e</a:t>
            </a:r>
            <a:endParaRPr lang="en-US" sz="6000" dirty="0">
              <a:solidFill>
                <a:schemeClr val="accent4"/>
              </a:solidFill>
            </a:endParaRPr>
          </a:p>
        </p:txBody>
      </p:sp>
    </p:spTree>
    <p:extLst>
      <p:ext uri="{BB962C8B-B14F-4D97-AF65-F5344CB8AC3E}">
        <p14:creationId xmlns:p14="http://schemas.microsoft.com/office/powerpoint/2010/main" val="345438427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7DE4F8-CA11-4C12-AC1B-BAE27DC5CB52}" type="datetime1">
              <a:rPr lang="en-US" smtClean="0"/>
              <a:pPr/>
              <a:t>10/26/2017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6" name="Slide Number Placeholder 5"/>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197631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83344C-033F-4B79-BEAD-E97245CB954D}" type="datetime1">
              <a:rPr lang="en-US" smtClean="0"/>
              <a:pPr/>
              <a:t>10/26/2017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6" name="Slide Number Placeholder 5"/>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159922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BookRoses.jpg"/>
          <p:cNvPicPr>
            <a:picLocks noChangeAspect="1"/>
          </p:cNvPicPr>
          <p:nvPr userDrawn="1"/>
        </p:nvPicPr>
        <p:blipFill>
          <a:blip r:embed="rId2" cstate="print"/>
          <a:stretch>
            <a:fillRect/>
          </a:stretch>
        </p:blipFill>
        <p:spPr>
          <a:xfrm>
            <a:off x="0" y="0"/>
            <a:ext cx="7735455" cy="5105400"/>
          </a:xfrm>
          <a:prstGeom prst="rect">
            <a:avLst/>
          </a:prstGeom>
        </p:spPr>
      </p:pic>
      <p:pic>
        <p:nvPicPr>
          <p:cNvPr id="8" name="Picture 7" descr="BookTitleRotated.jpg"/>
          <p:cNvPicPr>
            <a:picLocks noChangeAspect="1"/>
          </p:cNvPicPr>
          <p:nvPr userDrawn="1"/>
        </p:nvPicPr>
        <p:blipFill>
          <a:blip r:embed="rId3" cstate="print"/>
          <a:stretch>
            <a:fillRect/>
          </a:stretch>
        </p:blipFill>
        <p:spPr>
          <a:xfrm>
            <a:off x="8052955" y="0"/>
            <a:ext cx="1091045" cy="6858000"/>
          </a:xfrm>
          <a:prstGeom prst="rect">
            <a:avLst/>
          </a:prstGeom>
        </p:spPr>
      </p:pic>
      <p:sp>
        <p:nvSpPr>
          <p:cNvPr id="9" name="Rectangle 8"/>
          <p:cNvSpPr/>
          <p:nvPr userDrawn="1"/>
        </p:nvSpPr>
        <p:spPr>
          <a:xfrm>
            <a:off x="7696200" y="0"/>
            <a:ext cx="381000" cy="6858000"/>
          </a:xfrm>
          <a:prstGeom prst="rect">
            <a:avLst/>
          </a:prstGeom>
          <a:solidFill>
            <a:srgbClr val="A11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userDrawn="1">
            <p:ph type="ctrTitle" idx="4294967295" hasCustomPrompt="1"/>
          </p:nvPr>
        </p:nvSpPr>
        <p:spPr>
          <a:xfrm>
            <a:off x="0" y="5105401"/>
            <a:ext cx="7696200" cy="838200"/>
          </a:xfrm>
          <a:solidFill>
            <a:schemeClr val="accent1"/>
          </a:solidFill>
        </p:spPr>
        <p:txBody>
          <a:bodyPr>
            <a:normAutofit/>
          </a:bodyPr>
          <a:lstStyle>
            <a:lvl1pPr>
              <a:defRPr/>
            </a:lvl1pPr>
          </a:lstStyle>
          <a:p>
            <a:pPr algn="l"/>
            <a:r>
              <a:rPr lang="en-US" sz="4000" dirty="0" smtClean="0"/>
              <a:t>Chapter #</a:t>
            </a:r>
            <a:endParaRPr lang="en-US" sz="4000" dirty="0"/>
          </a:p>
        </p:txBody>
      </p:sp>
      <p:sp>
        <p:nvSpPr>
          <p:cNvPr id="11" name="Subtitle 2"/>
          <p:cNvSpPr>
            <a:spLocks noGrp="1"/>
          </p:cNvSpPr>
          <p:nvPr userDrawn="1">
            <p:ph type="subTitle" idx="4294967295" hasCustomPrompt="1"/>
          </p:nvPr>
        </p:nvSpPr>
        <p:spPr>
          <a:xfrm>
            <a:off x="0" y="5943600"/>
            <a:ext cx="7696200" cy="914400"/>
          </a:xfrm>
          <a:solidFill>
            <a:schemeClr val="accent1"/>
          </a:solidFill>
        </p:spPr>
        <p:txBody>
          <a:bodyPr>
            <a:normAutofit/>
          </a:bodyPr>
          <a:lstStyle>
            <a:lvl1pPr>
              <a:defRPr/>
            </a:lvl1pPr>
          </a:lstStyle>
          <a:p>
            <a:pPr algn="ctr">
              <a:buNone/>
            </a:pPr>
            <a:r>
              <a:rPr lang="en-US" sz="4000" dirty="0" smtClean="0">
                <a:solidFill>
                  <a:srgbClr val="FFC000"/>
                </a:solidFill>
              </a:rPr>
              <a:t>Title</a:t>
            </a:r>
            <a:endParaRPr lang="en-US" sz="4000" dirty="0">
              <a:solidFill>
                <a:srgbClr val="FFC000"/>
              </a:solidFill>
            </a:endParaRPr>
          </a:p>
        </p:txBody>
      </p:sp>
    </p:spTree>
    <p:extLst>
      <p:ext uri="{BB962C8B-B14F-4D97-AF65-F5344CB8AC3E}">
        <p14:creationId xmlns:p14="http://schemas.microsoft.com/office/powerpoint/2010/main" val="42222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553200" y="6400800"/>
            <a:ext cx="2133600" cy="365125"/>
          </a:xfrm>
        </p:spPr>
        <p:txBody>
          <a:bodyPr/>
          <a:lstStyle>
            <a:lvl1pPr>
              <a:defRPr>
                <a:solidFill>
                  <a:schemeClr val="accent5"/>
                </a:solidFill>
              </a:defRPr>
            </a:lvl1pPr>
          </a:lstStyle>
          <a:p>
            <a:fld id="{16D19248-580C-49C8-8C19-F6EA2DA1F25A}" type="slidenum">
              <a:rPr lang="en-US" smtClean="0"/>
              <a:pPr/>
              <a:t>‹#›</a:t>
            </a:fld>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022" b="71466"/>
          <a:stretch/>
        </p:blipFill>
        <p:spPr>
          <a:xfrm>
            <a:off x="1" y="4010"/>
            <a:ext cx="9144000" cy="1645920"/>
          </a:xfrm>
          <a:prstGeom prst="rect">
            <a:avLst/>
          </a:prstGeom>
        </p:spPr>
      </p:pic>
      <p:sp>
        <p:nvSpPr>
          <p:cNvPr id="8" name="Rectangle 7"/>
          <p:cNvSpPr/>
          <p:nvPr/>
        </p:nvSpPr>
        <p:spPr>
          <a:xfrm rot="16200000">
            <a:off x="4533900" y="-2933699"/>
            <a:ext cx="76200"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400800"/>
            <a:ext cx="5181600" cy="400110"/>
          </a:xfrm>
          <a:prstGeom prst="rect">
            <a:avLst/>
          </a:prstGeom>
          <a:solidFill>
            <a:schemeClr val="bg1"/>
          </a:solidFill>
        </p:spPr>
        <p:txBody>
          <a:bodyPr wrap="square" rtlCol="0">
            <a:spAutoFit/>
          </a:bodyPr>
          <a:lstStyle/>
          <a:p>
            <a:r>
              <a:rPr lang="en-US" sz="1000" dirty="0"/>
              <a:t>© </a:t>
            </a:r>
            <a:r>
              <a:rPr lang="en-US" sz="1000" dirty="0" smtClean="0"/>
              <a:t>2017 </a:t>
            </a:r>
            <a:r>
              <a:rPr lang="en-US" sz="1000" dirty="0"/>
              <a:t>Cengage </a:t>
            </a:r>
            <a:r>
              <a:rPr lang="en-US" sz="1000" dirty="0" smtClean="0"/>
              <a:t>Learning®. </a:t>
            </a:r>
            <a:r>
              <a:rPr lang="en-US" sz="1000" dirty="0"/>
              <a:t>May not be scanned, copied or duplicated, or posted to a publicly accessible website, in whole or in part.</a:t>
            </a:r>
          </a:p>
        </p:txBody>
      </p:sp>
    </p:spTree>
    <p:extLst>
      <p:ext uri="{BB962C8B-B14F-4D97-AF65-F5344CB8AC3E}">
        <p14:creationId xmlns:p14="http://schemas.microsoft.com/office/powerpoint/2010/main" val="23997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47EC7E-7FD3-4345-ADAA-1DDF042BADCF}" type="datetime1">
              <a:rPr lang="en-US" smtClean="0"/>
              <a:pPr/>
              <a:t>10/26/2017</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6" name="Slide Number Placeholder 5"/>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166825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905000"/>
            <a:ext cx="4038600" cy="42211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16D19248-580C-49C8-8C19-F6EA2DA1F25A}" type="slidenum">
              <a:rPr lang="en-US" smtClean="0"/>
              <a:pPr/>
              <a:t>‹#›</a:t>
            </a:fld>
            <a:endParaRPr lang="en-US"/>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3022" b="71466"/>
          <a:stretch/>
        </p:blipFill>
        <p:spPr>
          <a:xfrm>
            <a:off x="1" y="4010"/>
            <a:ext cx="9144000" cy="1645920"/>
          </a:xfrm>
          <a:prstGeom prst="rect">
            <a:avLst/>
          </a:prstGeom>
        </p:spPr>
      </p:pic>
      <p:sp>
        <p:nvSpPr>
          <p:cNvPr id="9" name="Rectangle 8"/>
          <p:cNvSpPr/>
          <p:nvPr/>
        </p:nvSpPr>
        <p:spPr>
          <a:xfrm rot="16200000">
            <a:off x="4533900" y="-2933699"/>
            <a:ext cx="76200" cy="9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0" y="6400800"/>
            <a:ext cx="5181600" cy="400110"/>
          </a:xfrm>
          <a:prstGeom prst="rect">
            <a:avLst/>
          </a:prstGeom>
          <a:solidFill>
            <a:schemeClr val="bg1"/>
          </a:solidFill>
        </p:spPr>
        <p:txBody>
          <a:bodyPr wrap="square" rtlCol="0">
            <a:spAutoFit/>
          </a:bodyPr>
          <a:lstStyle/>
          <a:p>
            <a:r>
              <a:rPr lang="en-US" sz="1000" dirty="0"/>
              <a:t>© </a:t>
            </a:r>
            <a:r>
              <a:rPr lang="en-US" sz="1000" dirty="0" smtClean="0"/>
              <a:t>2017 </a:t>
            </a:r>
            <a:r>
              <a:rPr lang="en-US" sz="1000" dirty="0"/>
              <a:t>Cengage </a:t>
            </a:r>
            <a:r>
              <a:rPr lang="en-US" sz="1000" dirty="0" smtClean="0"/>
              <a:t>Learning®. </a:t>
            </a:r>
            <a:r>
              <a:rPr lang="en-US" sz="1000" dirty="0"/>
              <a:t>May not be scanned, copied or duplicated, or posted to a publicly accessible website, in whole or in part.</a:t>
            </a:r>
          </a:p>
        </p:txBody>
      </p:sp>
    </p:spTree>
    <p:extLst>
      <p:ext uri="{BB962C8B-B14F-4D97-AF65-F5344CB8AC3E}">
        <p14:creationId xmlns:p14="http://schemas.microsoft.com/office/powerpoint/2010/main" val="8305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3047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5999"/>
            <a:ext cx="4040188"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50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5999"/>
            <a:ext cx="4041775"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9" name="Slide Number Placeholder 8"/>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109008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267462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B63546F-2898-4F91-A5B9-0AF34C704D74}" type="datetime1">
              <a:rPr lang="en-US" smtClean="0"/>
              <a:pPr/>
              <a:t>10/26/2017</a:t>
            </a:fld>
            <a:endParaRPr lang="en-US"/>
          </a:p>
        </p:txBody>
      </p:sp>
      <p:sp>
        <p:nvSpPr>
          <p:cNvPr id="3" name="Footer Placeholder 2"/>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4" name="Slide Number Placeholder 3"/>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378900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015AF5D-BE6E-4F6E-9E9F-F353F71F035D}" type="datetime1">
              <a:rPr lang="en-US" smtClean="0"/>
              <a:pPr/>
              <a:t>10/26/2017</a:t>
            </a:fld>
            <a:endParaRPr lang="en-US"/>
          </a:p>
        </p:txBody>
      </p:sp>
      <p:sp>
        <p:nvSpPr>
          <p:cNvPr id="6" name="Footer Placeholder 5"/>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7" name="Slide Number Placeholder 6"/>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132930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1C1F05-C43A-4B1D-9144-B1A22BD5BE47}" type="datetime1">
              <a:rPr lang="en-US" smtClean="0"/>
              <a:pPr/>
              <a:t>10/26/2017</a:t>
            </a:fld>
            <a:endParaRPr lang="en-US"/>
          </a:p>
        </p:txBody>
      </p:sp>
      <p:sp>
        <p:nvSpPr>
          <p:cNvPr id="6" name="Footer Placeholder 5"/>
          <p:cNvSpPr>
            <a:spLocks noGrp="1"/>
          </p:cNvSpPr>
          <p:nvPr>
            <p:ph type="ftr" sz="quarter" idx="11"/>
          </p:nvPr>
        </p:nvSpPr>
        <p:spPr>
          <a:xfrm>
            <a:off x="457200" y="6356350"/>
            <a:ext cx="2895600" cy="365125"/>
          </a:xfrm>
          <a:prstGeom prst="rect">
            <a:avLst/>
          </a:prstGeom>
        </p:spPr>
        <p:txBody>
          <a:bodyPr/>
          <a:lstStyle/>
          <a:p>
            <a:r>
              <a:rPr lang="en-US" smtClean="0"/>
              <a:t>Digital Media, 3e</a:t>
            </a:r>
            <a:endParaRPr lang="en-US"/>
          </a:p>
        </p:txBody>
      </p:sp>
      <p:sp>
        <p:nvSpPr>
          <p:cNvPr id="7" name="Slide Number Placeholder 6"/>
          <p:cNvSpPr>
            <a:spLocks noGrp="1"/>
          </p:cNvSpPr>
          <p:nvPr>
            <p:ph type="sldNum" sz="quarter" idx="12"/>
          </p:nvPr>
        </p:nvSpPr>
        <p:spPr/>
        <p:txBody>
          <a:bodyPr/>
          <a:lstStyle/>
          <a:p>
            <a:fld id="{16D19248-580C-49C8-8C19-F6EA2DA1F25A}" type="slidenum">
              <a:rPr lang="en-US" smtClean="0"/>
              <a:pPr/>
              <a:t>‹#›</a:t>
            </a:fld>
            <a:endParaRPr lang="en-US"/>
          </a:p>
        </p:txBody>
      </p:sp>
    </p:spTree>
    <p:extLst>
      <p:ext uri="{BB962C8B-B14F-4D97-AF65-F5344CB8AC3E}">
        <p14:creationId xmlns:p14="http://schemas.microsoft.com/office/powerpoint/2010/main" val="298825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400800"/>
            <a:ext cx="2133600" cy="365125"/>
          </a:xfrm>
          <a:prstGeom prst="rect">
            <a:avLst/>
          </a:prstGeom>
        </p:spPr>
        <p:txBody>
          <a:bodyPr vert="horz" lIns="91440" tIns="45720" rIns="91440" bIns="45720" rtlCol="0" anchor="ctr"/>
          <a:lstStyle>
            <a:lvl1pPr algn="r">
              <a:defRPr sz="1200">
                <a:solidFill>
                  <a:srgbClr val="DD6938"/>
                </a:solidFill>
              </a:defRPr>
            </a:lvl1pPr>
          </a:lstStyle>
          <a:p>
            <a:fld id="{16D19248-580C-49C8-8C19-F6EA2DA1F25A}" type="slidenum">
              <a:rPr lang="en-US" smtClean="0"/>
              <a:pPr/>
              <a:t>‹#›</a:t>
            </a:fld>
            <a:endParaRPr lang="en-US" dirty="0"/>
          </a:p>
        </p:txBody>
      </p:sp>
    </p:spTree>
    <p:extLst>
      <p:ext uri="{BB962C8B-B14F-4D97-AF65-F5344CB8AC3E}">
        <p14:creationId xmlns:p14="http://schemas.microsoft.com/office/powerpoint/2010/main" val="30573432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hf hdr="0" dt="0"/>
  <p:txStyles>
    <p:titleStyle>
      <a:lvl1pPr algn="l"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1"/>
          </p:nvPr>
        </p:nvSpPr>
        <p:spPr/>
        <p:txBody>
          <a:bodyPr/>
          <a:lstStyle/>
          <a:p>
            <a:r>
              <a:rPr lang="en-US" dirty="0" smtClean="0"/>
              <a:t>Chapter 9</a:t>
            </a:r>
            <a:endParaRPr lang="en-US" dirty="0"/>
          </a:p>
        </p:txBody>
      </p:sp>
      <p:sp>
        <p:nvSpPr>
          <p:cNvPr id="12" name="Text Placeholder 11"/>
          <p:cNvSpPr>
            <a:spLocks noGrp="1"/>
          </p:cNvSpPr>
          <p:nvPr>
            <p:ph type="body" sz="quarter" idx="13"/>
          </p:nvPr>
        </p:nvSpPr>
        <p:spPr/>
        <p:txBody>
          <a:bodyPr/>
          <a:lstStyle/>
          <a:p>
            <a:r>
              <a:rPr lang="en-US" dirty="0" smtClean="0"/>
              <a:t>Print Media</a:t>
            </a:r>
            <a:endParaRPr lang="en-US" dirty="0"/>
          </a:p>
        </p:txBody>
      </p:sp>
      <p:sp>
        <p:nvSpPr>
          <p:cNvPr id="5" name="Text Placeholder 15"/>
          <p:cNvSpPr>
            <a:spLocks noGrp="1"/>
          </p:cNvSpPr>
          <p:nvPr>
            <p:ph type="body" sz="quarter" idx="12" hasCustomPrompt="1"/>
          </p:nvPr>
        </p:nvSpPr>
        <p:spPr>
          <a:xfrm>
            <a:off x="5051502" y="6477000"/>
            <a:ext cx="4114800" cy="381000"/>
          </a:xfrm>
        </p:spPr>
        <p:txBody>
          <a:bodyPr>
            <a:normAutofit lnSpcReduction="10000"/>
          </a:bodyPr>
          <a:lstStyle>
            <a:lvl1pPr marL="0" indent="0">
              <a:buNone/>
              <a:defRPr sz="1000"/>
            </a:lvl1pPr>
          </a:lstStyle>
          <a:p>
            <a:r>
              <a:rPr lang="en-US" dirty="0" smtClean="0"/>
              <a:t>© 2017 Cengage Learning®. May not be scanned, copied or duplicated, or posted to a publicly accessible website, in whole or in part.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Hard Copies (cont.)</a:t>
            </a:r>
            <a:endParaRPr lang="en-US" dirty="0"/>
          </a:p>
        </p:txBody>
      </p:sp>
      <p:sp>
        <p:nvSpPr>
          <p:cNvPr id="3" name="Content Placeholder 2"/>
          <p:cNvSpPr>
            <a:spLocks noGrp="1"/>
          </p:cNvSpPr>
          <p:nvPr>
            <p:ph idx="1"/>
          </p:nvPr>
        </p:nvSpPr>
        <p:spPr/>
        <p:txBody>
          <a:bodyPr>
            <a:noAutofit/>
          </a:bodyPr>
          <a:lstStyle/>
          <a:p>
            <a:r>
              <a:rPr lang="en-US" dirty="0"/>
              <a:t>A scanner acts like a digital photocopier by taking a picture of a printed document and transferring the image to a digital file</a:t>
            </a:r>
          </a:p>
          <a:p>
            <a:pPr lvl="1"/>
            <a:r>
              <a:rPr lang="en-US" dirty="0"/>
              <a:t>The higher the resolution, the more detail in the digital image and the bigger the file sizes</a:t>
            </a:r>
          </a:p>
          <a:p>
            <a:pPr lvl="1"/>
            <a:r>
              <a:rPr lang="en-US" dirty="0"/>
              <a:t>Images destined for a printer should be scanned at least at 300 dpi</a:t>
            </a:r>
          </a:p>
          <a:p>
            <a:pPr lvl="1"/>
            <a:r>
              <a:rPr lang="en-US" dirty="0" smtClean="0"/>
              <a:t>Use a higher resolution for images you intend to enlarge beyond their original size</a:t>
            </a:r>
          </a:p>
          <a:p>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Acquiring Vector Images and Clip Art</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Digital vector images are a common type of image file used in print products</a:t>
            </a:r>
          </a:p>
          <a:p>
            <a:pPr lvl="1"/>
            <a:r>
              <a:rPr lang="en-US" dirty="0" smtClean="0"/>
              <a:t>Most original vector images (sometimes called line art) used in print products come from graphic artists</a:t>
            </a:r>
          </a:p>
          <a:p>
            <a:pPr lvl="1"/>
            <a:r>
              <a:rPr lang="en-US" dirty="0" smtClean="0"/>
              <a:t>Hiring a graphic artist can be expensive</a:t>
            </a:r>
          </a:p>
        </p:txBody>
      </p:sp>
      <p:sp>
        <p:nvSpPr>
          <p:cNvPr id="5" name="Slide Number Placeholder 4"/>
          <p:cNvSpPr>
            <a:spLocks noGrp="1"/>
          </p:cNvSpPr>
          <p:nvPr>
            <p:ph type="sldNum" sz="quarter" idx="12"/>
          </p:nvPr>
        </p:nvSpPr>
        <p:spPr/>
        <p:txBody>
          <a:bodyPr/>
          <a:lstStyle/>
          <a:p>
            <a:fld id="{16D19248-580C-49C8-8C19-F6EA2DA1F25A}"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Acquiring Vector Images and Clip Art (cont.)</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b="1" dirty="0" smtClean="0"/>
              <a:t>Clip art</a:t>
            </a:r>
            <a:r>
              <a:rPr lang="en-US" dirty="0" smtClean="0"/>
              <a:t> is ready-to-use artwork made available for use in creative and commercial projects, sometimes for free and sometimes for a price</a:t>
            </a:r>
          </a:p>
          <a:p>
            <a:pPr lvl="1"/>
            <a:r>
              <a:rPr lang="en-US" dirty="0" smtClean="0"/>
              <a:t>Clip art collections are searchable using keywords</a:t>
            </a:r>
          </a:p>
          <a:p>
            <a:pPr lvl="1"/>
            <a:r>
              <a:rPr lang="en-US" dirty="0" smtClean="0"/>
              <a:t>Styles vary from cartoonish, to realistic drawings, to abstract designs</a:t>
            </a:r>
          </a:p>
          <a:p>
            <a:pPr lvl="1"/>
            <a:r>
              <a:rPr lang="en-US" dirty="0" smtClean="0"/>
              <a:t>There are many online resources for original, high-quality clip art</a:t>
            </a:r>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12</a:t>
            </a:fld>
            <a:endParaRPr lang="en-US" dirty="0"/>
          </a:p>
        </p:txBody>
      </p:sp>
    </p:spTree>
    <p:extLst>
      <p:ext uri="{BB962C8B-B14F-4D97-AF65-F5344CB8AC3E}">
        <p14:creationId xmlns:p14="http://schemas.microsoft.com/office/powerpoint/2010/main" val="152501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Acquiring Vector Images and Clip Art</a:t>
            </a:r>
            <a:br>
              <a:rPr lang="en-US" dirty="0" smtClean="0"/>
            </a:br>
            <a:r>
              <a:rPr lang="en-US" dirty="0" smtClean="0"/>
              <a:t>(cont.)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r>
              <a:rPr lang="en-US" dirty="0" smtClean="0"/>
              <a:t>Some clip art is available as both raster and vector:</a:t>
            </a:r>
          </a:p>
          <a:p>
            <a:pPr lvl="1"/>
            <a:r>
              <a:rPr lang="en-US" dirty="0" smtClean="0"/>
              <a:t>Raster clip art files are not fully scalable without compromising image quality</a:t>
            </a:r>
          </a:p>
          <a:p>
            <a:pPr lvl="1"/>
            <a:r>
              <a:rPr lang="en-US" dirty="0" smtClean="0"/>
              <a:t>If you purchase line art to use in a print product, it is best to stick with a vector file format that you can resize freely without worrying about </a:t>
            </a:r>
            <a:r>
              <a:rPr lang="en-US" smtClean="0"/>
              <a:t>pixelation</a:t>
            </a:r>
            <a:endParaRPr lang="en-US"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Acquiring Vector Images and Clip Art</a:t>
            </a:r>
            <a:br>
              <a:rPr lang="en-US" dirty="0" smtClean="0"/>
            </a:br>
            <a:r>
              <a:rPr lang="en-US" dirty="0" smtClean="0"/>
              <a:t>(cont.)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r>
              <a:rPr lang="en-US" dirty="0" smtClean="0"/>
              <a:t>Some software programs make clip art collections available through their applications</a:t>
            </a:r>
          </a:p>
          <a:p>
            <a:pPr lvl="1"/>
            <a:r>
              <a:rPr lang="en-US" dirty="0" smtClean="0"/>
              <a:t>Many people are familiar with it, so some originality and impact is lost when you use it in your work</a:t>
            </a:r>
          </a:p>
          <a:p>
            <a:pPr lvl="1"/>
            <a:r>
              <a:rPr lang="en-US" dirty="0" smtClean="0"/>
              <a:t>There are potential copyright problems; most pre-packaged clip art is protected against commercial use</a:t>
            </a:r>
          </a:p>
          <a:p>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14</a:t>
            </a:fld>
            <a:endParaRPr lang="en-US" dirty="0"/>
          </a:p>
        </p:txBody>
      </p:sp>
    </p:spTree>
    <p:extLst>
      <p:ext uri="{BB962C8B-B14F-4D97-AF65-F5344CB8AC3E}">
        <p14:creationId xmlns:p14="http://schemas.microsoft.com/office/powerpoint/2010/main" val="159373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7" name="Content Placeholder 6"/>
          <p:cNvSpPr>
            <a:spLocks noGrp="1"/>
          </p:cNvSpPr>
          <p:nvPr>
            <p:ph sz="half" idx="1"/>
          </p:nvPr>
        </p:nvSpPr>
        <p:spPr>
          <a:xfrm>
            <a:off x="3657600" y="1905000"/>
            <a:ext cx="5029200" cy="4221163"/>
          </a:xfrm>
        </p:spPr>
        <p:txBody>
          <a:bodyPr>
            <a:normAutofit/>
          </a:bodyPr>
          <a:lstStyle/>
          <a:p>
            <a:r>
              <a:rPr lang="en-US" dirty="0" smtClean="0"/>
              <a:t>Creative Commons offers copyright holders a way to grant blanket permission for others to use their copyrighted work with certain restrictions</a:t>
            </a:r>
          </a:p>
          <a:p>
            <a:r>
              <a:rPr lang="en-US" dirty="0" smtClean="0"/>
              <a:t>How can a movement like the Creative Commons reduce copyright violation online?</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15</a:t>
            </a:fld>
            <a:endParaRPr lang="en-US" dirty="0"/>
          </a:p>
        </p:txBody>
      </p:sp>
      <p:pic>
        <p:nvPicPr>
          <p:cNvPr id="9" name="Content Placeholder 7" descr="Impact.jpg"/>
          <p:cNvPicPr>
            <a:picLocks noChangeAspect="1"/>
          </p:cNvPicPr>
          <p:nvPr/>
        </p:nvPicPr>
        <p:blipFill rotWithShape="1">
          <a:blip r:embed="rId2" cstate="print"/>
          <a:srcRect b="9074"/>
          <a:stretch/>
        </p:blipFill>
        <p:spPr>
          <a:xfrm>
            <a:off x="457200" y="2052735"/>
            <a:ext cx="2743200" cy="229066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Licensing</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r>
              <a:rPr lang="en-US" dirty="0" smtClean="0"/>
              <a:t>A </a:t>
            </a:r>
            <a:r>
              <a:rPr lang="en-US" b="1" dirty="0" smtClean="0"/>
              <a:t>license </a:t>
            </a:r>
            <a:r>
              <a:rPr lang="en-US" dirty="0" smtClean="0"/>
              <a:t>is a</a:t>
            </a:r>
            <a:r>
              <a:rPr lang="en-US" b="1" dirty="0" smtClean="0"/>
              <a:t> </a:t>
            </a:r>
            <a:r>
              <a:rPr lang="en-US" dirty="0" smtClean="0"/>
              <a:t>legal agreement that gives permission and states detailed conditions for using a copyrighted image</a:t>
            </a:r>
          </a:p>
          <a:p>
            <a:r>
              <a:rPr lang="en-US" dirty="0" smtClean="0"/>
              <a:t>Royalty free means the buyer pays a one-time fee to use the image for an unlimited number of products and for an unlimited length of time without paying any additional fees for each additional use</a:t>
            </a:r>
          </a:p>
        </p:txBody>
      </p:sp>
      <p:sp>
        <p:nvSpPr>
          <p:cNvPr id="5" name="Slide Number Placeholder 4"/>
          <p:cNvSpPr>
            <a:spLocks noGrp="1"/>
          </p:cNvSpPr>
          <p:nvPr>
            <p:ph type="sldNum" sz="quarter" idx="12"/>
          </p:nvPr>
        </p:nvSpPr>
        <p:spPr/>
        <p:txBody>
          <a:bodyPr/>
          <a:lstStyle/>
          <a:p>
            <a:fld id="{16D19248-580C-49C8-8C19-F6EA2DA1F25A}"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Licensing (cont.)</a:t>
            </a:r>
            <a:endParaRPr lang="en-US" dirty="0"/>
          </a:p>
        </p:txBody>
      </p:sp>
      <p:sp>
        <p:nvSpPr>
          <p:cNvPr id="3" name="Content Placeholder 2"/>
          <p:cNvSpPr>
            <a:spLocks noGrp="1"/>
          </p:cNvSpPr>
          <p:nvPr>
            <p:ph idx="1"/>
          </p:nvPr>
        </p:nvSpPr>
        <p:spPr>
          <a:xfrm>
            <a:off x="457200" y="1905000"/>
            <a:ext cx="8229600" cy="4648200"/>
          </a:xfrm>
        </p:spPr>
        <p:txBody>
          <a:bodyPr>
            <a:normAutofit/>
          </a:bodyPr>
          <a:lstStyle/>
          <a:p>
            <a:r>
              <a:rPr lang="en-US" dirty="0"/>
              <a:t>A </a:t>
            </a:r>
            <a:r>
              <a:rPr lang="en-US" b="1" dirty="0"/>
              <a:t>rights-managed </a:t>
            </a:r>
            <a:r>
              <a:rPr lang="en-US" dirty="0"/>
              <a:t>license </a:t>
            </a:r>
            <a:r>
              <a:rPr lang="en-US" dirty="0" smtClean="0"/>
              <a:t>gives </a:t>
            </a:r>
            <a:r>
              <a:rPr lang="en-US" dirty="0"/>
              <a:t>a buyer permission for a specific, limited use of a copyrighted image</a:t>
            </a:r>
          </a:p>
          <a:p>
            <a:r>
              <a:rPr lang="en-US" dirty="0" smtClean="0"/>
              <a:t>It is up to you to ensure that you (and any online companies you use) follow ethical and legal guidelines for images you gather and use in your projects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Staying Legal</a:t>
            </a:r>
          </a:p>
        </p:txBody>
      </p:sp>
      <p:sp>
        <p:nvSpPr>
          <p:cNvPr id="7" name="Content Placeholder 6"/>
          <p:cNvSpPr>
            <a:spLocks noGrp="1"/>
          </p:cNvSpPr>
          <p:nvPr>
            <p:ph sz="half" idx="1"/>
          </p:nvPr>
        </p:nvSpPr>
        <p:spPr>
          <a:xfrm>
            <a:off x="3657600" y="1905000"/>
            <a:ext cx="5029200" cy="4221163"/>
          </a:xfrm>
        </p:spPr>
        <p:txBody>
          <a:bodyPr>
            <a:normAutofit/>
          </a:bodyPr>
          <a:lstStyle/>
          <a:p>
            <a:r>
              <a:rPr lang="en-US" dirty="0" smtClean="0"/>
              <a:t>What are some ways you can be sure you are following legal and ethical guidelines when you source images online? </a:t>
            </a:r>
          </a:p>
          <a:p>
            <a:r>
              <a:rPr lang="en-US" dirty="0" smtClean="0"/>
              <a:t>How do you know an online source for images is trustworthy and not distributing pirated material?</a:t>
            </a:r>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18</a:t>
            </a:fld>
            <a:endParaRPr lang="en-US" dirty="0"/>
          </a:p>
        </p:txBody>
      </p:sp>
      <p:pic>
        <p:nvPicPr>
          <p:cNvPr id="9" name="Content Placeholder 7" descr="ThinkAboutIt.jpg"/>
          <p:cNvPicPr>
            <a:picLocks noChangeAspect="1"/>
          </p:cNvPicPr>
          <p:nvPr/>
        </p:nvPicPr>
        <p:blipFill>
          <a:blip r:embed="rId2" cstate="print"/>
          <a:stretch>
            <a:fillRect/>
          </a:stretch>
        </p:blipFill>
        <p:spPr>
          <a:xfrm>
            <a:off x="457200" y="2056102"/>
            <a:ext cx="2751256" cy="171370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Raster Files</a:t>
            </a:r>
            <a:endParaRPr lang="en-US" dirty="0"/>
          </a:p>
        </p:txBody>
      </p:sp>
      <p:sp>
        <p:nvSpPr>
          <p:cNvPr id="7" name="Content Placeholder 6"/>
          <p:cNvSpPr>
            <a:spLocks noGrp="1"/>
          </p:cNvSpPr>
          <p:nvPr>
            <p:ph idx="1"/>
          </p:nvPr>
        </p:nvSpPr>
        <p:spPr/>
        <p:txBody>
          <a:bodyPr>
            <a:normAutofit/>
          </a:bodyPr>
          <a:lstStyle/>
          <a:p>
            <a:r>
              <a:rPr lang="en-US" dirty="0" smtClean="0"/>
              <a:t>Save a working copy of your files and place the original, unaltered versions in a safe place</a:t>
            </a:r>
          </a:p>
          <a:p>
            <a:pPr lvl="1"/>
            <a:r>
              <a:rPr lang="en-US" dirty="0" smtClean="0"/>
              <a:t>The working copy is best saved in the native file format of the image editing program you are working in</a:t>
            </a:r>
          </a:p>
          <a:p>
            <a:pPr lvl="1"/>
            <a:r>
              <a:rPr lang="en-US" dirty="0" smtClean="0"/>
              <a:t>The native file format supports the full range of application features and offers the most editing flexibility if you need to make additional adjustments later</a:t>
            </a:r>
          </a:p>
          <a:p>
            <a:r>
              <a:rPr lang="en-US" dirty="0" smtClean="0"/>
              <a:t>Develop an image processing workflow</a:t>
            </a:r>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16D19248-580C-49C8-8C19-F6EA2DA1F25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a:t>
            </a:r>
            <a:endParaRPr lang="en-US" dirty="0"/>
          </a:p>
        </p:txBody>
      </p:sp>
      <p:sp>
        <p:nvSpPr>
          <p:cNvPr id="8" name="Content Placeholder 7"/>
          <p:cNvSpPr>
            <a:spLocks noGrp="1"/>
          </p:cNvSpPr>
          <p:nvPr>
            <p:ph idx="1"/>
          </p:nvPr>
        </p:nvSpPr>
        <p:spPr/>
        <p:txBody>
          <a:bodyPr/>
          <a:lstStyle/>
          <a:p>
            <a:pPr marL="1828800" indent="-1828800">
              <a:buNone/>
              <a:tabLst>
                <a:tab pos="1828800" algn="l"/>
              </a:tabLst>
            </a:pPr>
            <a:r>
              <a:rPr lang="en-US" dirty="0" smtClean="0"/>
              <a:t>Lesson 9.1:	Obtaining Digital Images</a:t>
            </a:r>
          </a:p>
          <a:p>
            <a:pPr marL="1828800" indent="-1828800">
              <a:buNone/>
              <a:tabLst>
                <a:tab pos="1828800" algn="l"/>
              </a:tabLst>
            </a:pPr>
            <a:r>
              <a:rPr lang="en-US" dirty="0" smtClean="0"/>
              <a:t>Lesson 9.2:	Preparing Graphics for Publication</a:t>
            </a:r>
          </a:p>
          <a:p>
            <a:pPr marL="1828800" indent="-1828800">
              <a:buNone/>
              <a:tabLst>
                <a:tab pos="1828800" algn="l"/>
              </a:tabLst>
            </a:pPr>
            <a:r>
              <a:rPr lang="en-US" dirty="0" smtClean="0"/>
              <a:t>Lesson 9.3:	Inserting Image Files in a Document</a:t>
            </a:r>
          </a:p>
          <a:p>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16D19248-580C-49C8-8C19-F6EA2DA1F25A}"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Prepping Raster Files (cont.)</a:t>
            </a:r>
            <a:endParaRPr lang="en-US" dirty="0"/>
          </a:p>
        </p:txBody>
      </p:sp>
      <p:sp>
        <p:nvSpPr>
          <p:cNvPr id="3" name="Content Placeholder 2"/>
          <p:cNvSpPr>
            <a:spLocks noGrp="1"/>
          </p:cNvSpPr>
          <p:nvPr>
            <p:ph idx="1"/>
          </p:nvPr>
        </p:nvSpPr>
        <p:spPr/>
        <p:txBody>
          <a:bodyPr>
            <a:normAutofit/>
          </a:bodyPr>
          <a:lstStyle/>
          <a:p>
            <a:r>
              <a:rPr lang="en-US" dirty="0" smtClean="0"/>
              <a:t>Resizing raster </a:t>
            </a:r>
            <a:r>
              <a:rPr lang="en-US" dirty="0"/>
              <a:t>i</a:t>
            </a:r>
            <a:r>
              <a:rPr lang="en-US" dirty="0" smtClean="0"/>
              <a:t>mages</a:t>
            </a:r>
          </a:p>
          <a:p>
            <a:pPr lvl="1"/>
            <a:r>
              <a:rPr lang="en-US" dirty="0" smtClean="0"/>
              <a:t>Resolution adjusts as the document size of the image changes</a:t>
            </a:r>
          </a:p>
          <a:p>
            <a:pPr lvl="1"/>
            <a:r>
              <a:rPr lang="en-US" dirty="0" smtClean="0"/>
              <a:t>Images for print products should have a resolution of 300 </a:t>
            </a:r>
            <a:r>
              <a:rPr lang="en-US" dirty="0" err="1" smtClean="0"/>
              <a:t>ppi</a:t>
            </a:r>
            <a:endParaRPr lang="en-US" dirty="0" smtClean="0"/>
          </a:p>
          <a:p>
            <a:pPr lvl="1"/>
            <a:r>
              <a:rPr lang="en-US" dirty="0" smtClean="0"/>
              <a:t>After you change the physical dimensions of the image, check the resolution—it should be between 240 and 300 </a:t>
            </a:r>
            <a:r>
              <a:rPr lang="en-US" dirty="0" err="1" smtClean="0"/>
              <a:t>ppi</a:t>
            </a:r>
            <a:endParaRPr lang="en-US" sz="2000" dirty="0" smtClean="0"/>
          </a:p>
          <a:p>
            <a:pPr lvl="1"/>
            <a:endParaRPr lang="en-US" sz="2000" dirty="0" smtClean="0"/>
          </a:p>
          <a:p>
            <a:pPr lvl="1"/>
            <a:endParaRPr lang="en-US" dirty="0" smtClean="0"/>
          </a:p>
          <a:p>
            <a:endParaRPr lang="en-US"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Prepping Raster Files (cont.)</a:t>
            </a:r>
            <a:endParaRPr lang="en-US" dirty="0"/>
          </a:p>
        </p:txBody>
      </p:sp>
      <p:sp>
        <p:nvSpPr>
          <p:cNvPr id="3" name="Content Placeholder 2"/>
          <p:cNvSpPr>
            <a:spLocks noGrp="1"/>
          </p:cNvSpPr>
          <p:nvPr>
            <p:ph idx="1"/>
          </p:nvPr>
        </p:nvSpPr>
        <p:spPr/>
        <p:txBody>
          <a:bodyPr>
            <a:normAutofit/>
          </a:bodyPr>
          <a:lstStyle/>
          <a:p>
            <a:r>
              <a:rPr lang="en-US" dirty="0" smtClean="0"/>
              <a:t>Resampling raster </a:t>
            </a:r>
            <a:r>
              <a:rPr lang="en-US" dirty="0"/>
              <a:t>i</a:t>
            </a:r>
            <a:r>
              <a:rPr lang="en-US" dirty="0" smtClean="0"/>
              <a:t>mages</a:t>
            </a:r>
          </a:p>
          <a:p>
            <a:pPr lvl="1"/>
            <a:r>
              <a:rPr lang="en-US" dirty="0" smtClean="0"/>
              <a:t>High megapixel cameras produce high pixel count images, large file sizes, and very big print dimensions</a:t>
            </a:r>
          </a:p>
          <a:p>
            <a:pPr lvl="1"/>
            <a:r>
              <a:rPr lang="en-US" dirty="0" smtClean="0"/>
              <a:t>Reducing the document size to usable dimensions drives the resolution way over 300 </a:t>
            </a:r>
            <a:r>
              <a:rPr lang="en-US" dirty="0" err="1" smtClean="0"/>
              <a:t>ppi</a:t>
            </a:r>
            <a:endParaRPr lang="en-US" sz="2000" dirty="0" smtClean="0"/>
          </a:p>
          <a:p>
            <a:pPr lvl="1"/>
            <a:r>
              <a:rPr lang="en-US" dirty="0" smtClean="0"/>
              <a:t>When a raster image is </a:t>
            </a:r>
            <a:r>
              <a:rPr lang="en-US" dirty="0" err="1" smtClean="0"/>
              <a:t>resampled</a:t>
            </a:r>
            <a:r>
              <a:rPr lang="en-US" dirty="0" smtClean="0"/>
              <a:t>, the number of pixels in the image is changed according to interpolation</a:t>
            </a:r>
          </a:p>
          <a:p>
            <a:pPr lvl="2"/>
            <a:r>
              <a:rPr lang="en-US" dirty="0" err="1" smtClean="0"/>
              <a:t>Upsampling</a:t>
            </a:r>
            <a:r>
              <a:rPr lang="en-US" dirty="0" smtClean="0"/>
              <a:t> is an increase in pixels</a:t>
            </a:r>
          </a:p>
          <a:p>
            <a:pPr lvl="2"/>
            <a:r>
              <a:rPr lang="en-US" dirty="0" err="1" smtClean="0"/>
              <a:t>Downsampling</a:t>
            </a:r>
            <a:r>
              <a:rPr lang="en-US" dirty="0" smtClean="0"/>
              <a:t> is a reduction of pixels; decreases the file size</a:t>
            </a:r>
            <a:endParaRPr lang="en-US" sz="1600" dirty="0" smtClean="0"/>
          </a:p>
          <a:p>
            <a:pPr lvl="1"/>
            <a:endParaRPr lang="en-US" sz="2000" dirty="0" smtClean="0"/>
          </a:p>
          <a:p>
            <a:pPr lvl="1"/>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Prepping Raster Files (cont.)</a:t>
            </a:r>
            <a:endParaRPr lang="en-US" dirty="0"/>
          </a:p>
        </p:txBody>
      </p:sp>
      <p:sp>
        <p:nvSpPr>
          <p:cNvPr id="3" name="Content Placeholder 2"/>
          <p:cNvSpPr>
            <a:spLocks noGrp="1"/>
          </p:cNvSpPr>
          <p:nvPr>
            <p:ph idx="1"/>
          </p:nvPr>
        </p:nvSpPr>
        <p:spPr/>
        <p:txBody>
          <a:bodyPr>
            <a:normAutofit/>
          </a:bodyPr>
          <a:lstStyle/>
          <a:p>
            <a:r>
              <a:rPr lang="en-US" dirty="0" smtClean="0"/>
              <a:t>Choosing a raster </a:t>
            </a:r>
            <a:r>
              <a:rPr lang="en-US" dirty="0"/>
              <a:t>f</a:t>
            </a:r>
            <a:r>
              <a:rPr lang="en-US" dirty="0" smtClean="0"/>
              <a:t>ile </a:t>
            </a:r>
            <a:r>
              <a:rPr lang="en-US" dirty="0"/>
              <a:t>t</a:t>
            </a:r>
            <a:r>
              <a:rPr lang="en-US" dirty="0" smtClean="0"/>
              <a:t>ype for final </a:t>
            </a:r>
            <a:r>
              <a:rPr lang="en-US" dirty="0"/>
              <a:t>f</a:t>
            </a:r>
            <a:r>
              <a:rPr lang="en-US" dirty="0" smtClean="0"/>
              <a:t>iles</a:t>
            </a:r>
          </a:p>
          <a:p>
            <a:pPr lvl="1"/>
            <a:r>
              <a:rPr lang="en-US" dirty="0" smtClean="0"/>
              <a:t>Two of the most common raster file types are native file formats and TIFF</a:t>
            </a:r>
          </a:p>
          <a:p>
            <a:pPr lvl="1"/>
            <a:r>
              <a:rPr lang="en-US" dirty="0" smtClean="0"/>
              <a:t>If the raster editing program you use is part of the same suite of applications as the layout program you use, you may consider keeping the file in the native file format</a:t>
            </a:r>
          </a:p>
          <a:p>
            <a:pPr lvl="1"/>
            <a:r>
              <a:rPr lang="en-US" dirty="0" smtClean="0"/>
              <a:t>Native raster files are lossless and preserve all editing features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Vector Files</a:t>
            </a:r>
            <a:endParaRPr lang="en-US" dirty="0"/>
          </a:p>
        </p:txBody>
      </p:sp>
      <p:sp>
        <p:nvSpPr>
          <p:cNvPr id="3" name="Content Placeholder 2"/>
          <p:cNvSpPr>
            <a:spLocks noGrp="1"/>
          </p:cNvSpPr>
          <p:nvPr>
            <p:ph idx="1"/>
          </p:nvPr>
        </p:nvSpPr>
        <p:spPr>
          <a:xfrm>
            <a:off x="457200" y="1905000"/>
            <a:ext cx="8229600" cy="4419600"/>
          </a:xfrm>
        </p:spPr>
        <p:txBody>
          <a:bodyPr>
            <a:noAutofit/>
          </a:bodyPr>
          <a:lstStyle/>
          <a:p>
            <a:r>
              <a:rPr lang="en-US" dirty="0" smtClean="0"/>
              <a:t>Vector files do not present the same resolution challenges as raster graphics because they are fully scalable without distortion</a:t>
            </a:r>
          </a:p>
          <a:p>
            <a:r>
              <a:rPr lang="en-US" dirty="0" smtClean="0"/>
              <a:t>Developing a workflow for preparing vector graphics can be useful</a:t>
            </a:r>
          </a:p>
          <a:p>
            <a:r>
              <a:rPr lang="en-US" dirty="0" smtClean="0"/>
              <a:t>Verify file format with the print vendor</a:t>
            </a:r>
          </a:p>
          <a:p>
            <a:pPr lvl="1"/>
            <a:r>
              <a:rPr lang="en-US" dirty="0" smtClean="0"/>
              <a:t>EPS is the most widely used file format for vector graphics in print publishing </a:t>
            </a:r>
          </a:p>
          <a:p>
            <a:pPr lvl="1"/>
            <a:r>
              <a:rPr lang="en-US" dirty="0" smtClean="0"/>
              <a:t>Vector graphics can also be saved in their native file format or PDF</a:t>
            </a:r>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Image Files in a Document</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A </a:t>
            </a:r>
            <a:r>
              <a:rPr lang="en-US" b="1" dirty="0" smtClean="0"/>
              <a:t>linked graphic </a:t>
            </a:r>
            <a:r>
              <a:rPr lang="en-US" dirty="0" smtClean="0"/>
              <a:t>appears in a layout as a low-resolution screen image, but all of its data remains in the individual image file rather than being incorporated into the layout file</a:t>
            </a:r>
          </a:p>
          <a:p>
            <a:r>
              <a:rPr lang="en-US" dirty="0" smtClean="0"/>
              <a:t>An </a:t>
            </a:r>
            <a:r>
              <a:rPr lang="en-US" b="1" dirty="0" smtClean="0"/>
              <a:t>embedded graphic </a:t>
            </a:r>
            <a:r>
              <a:rPr lang="en-US" dirty="0" smtClean="0"/>
              <a:t>appears in a layout at full resolution and all of its associated data is copied into the layout file</a:t>
            </a:r>
          </a:p>
        </p:txBody>
      </p:sp>
      <p:sp>
        <p:nvSpPr>
          <p:cNvPr id="5" name="Slide Number Placeholder 4"/>
          <p:cNvSpPr>
            <a:spLocks noGrp="1"/>
          </p:cNvSpPr>
          <p:nvPr>
            <p:ph type="sldNum" sz="quarter" idx="12"/>
          </p:nvPr>
        </p:nvSpPr>
        <p:spPr/>
        <p:txBody>
          <a:bodyPr/>
          <a:lstStyle/>
          <a:p>
            <a:fld id="{16D19248-580C-49C8-8C19-F6EA2DA1F25A}"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Image Files in a Document (cont.)</a:t>
            </a:r>
            <a:endParaRPr lang="en-US" dirty="0"/>
          </a:p>
        </p:txBody>
      </p:sp>
      <p:sp>
        <p:nvSpPr>
          <p:cNvPr id="3" name="Content Placeholder 2"/>
          <p:cNvSpPr>
            <a:spLocks noGrp="1"/>
          </p:cNvSpPr>
          <p:nvPr>
            <p:ph idx="1"/>
          </p:nvPr>
        </p:nvSpPr>
        <p:spPr>
          <a:xfrm>
            <a:off x="457200" y="1905000"/>
            <a:ext cx="8229600" cy="4572000"/>
          </a:xfrm>
        </p:spPr>
        <p:txBody>
          <a:bodyPr>
            <a:normAutofit/>
          </a:bodyPr>
          <a:lstStyle/>
          <a:p>
            <a:r>
              <a:rPr lang="en-US" dirty="0" smtClean="0"/>
              <a:t>An image is placed either as an inline graphic or a floating graphic:</a:t>
            </a:r>
          </a:p>
          <a:p>
            <a:pPr lvl="1"/>
            <a:r>
              <a:rPr lang="en-US" b="1" dirty="0" smtClean="0"/>
              <a:t>Inline graphics </a:t>
            </a:r>
            <a:r>
              <a:rPr lang="en-US" dirty="0" smtClean="0"/>
              <a:t>(sometimes called anchored graphics) move with the text in a document</a:t>
            </a:r>
          </a:p>
          <a:p>
            <a:pPr lvl="1"/>
            <a:r>
              <a:rPr lang="en-US" b="1" dirty="0" smtClean="0"/>
              <a:t>Floating graphics </a:t>
            </a:r>
            <a:r>
              <a:rPr lang="en-US" dirty="0" smtClean="0"/>
              <a:t>are independent of the text</a:t>
            </a:r>
          </a:p>
          <a:p>
            <a:endParaRPr lang="en-US"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25</a:t>
            </a:fld>
            <a:endParaRPr lang="en-US" dirty="0"/>
          </a:p>
        </p:txBody>
      </p:sp>
    </p:spTree>
    <p:extLst>
      <p:ext uri="{BB962C8B-B14F-4D97-AF65-F5344CB8AC3E}">
        <p14:creationId xmlns:p14="http://schemas.microsoft.com/office/powerpoint/2010/main" val="303510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Inserting Image Files in a Document</a:t>
            </a:r>
            <a:br>
              <a:rPr lang="en-US" dirty="0" smtClean="0"/>
            </a:br>
            <a:r>
              <a:rPr lang="en-US" dirty="0" smtClean="0"/>
              <a:t>(cont.)</a:t>
            </a:r>
            <a:endParaRPr lang="en-US" dirty="0"/>
          </a:p>
        </p:txBody>
      </p:sp>
      <p:sp>
        <p:nvSpPr>
          <p:cNvPr id="3" name="Content Placeholder 2"/>
          <p:cNvSpPr>
            <a:spLocks noGrp="1"/>
          </p:cNvSpPr>
          <p:nvPr>
            <p:ph sz="half" idx="1"/>
          </p:nvPr>
        </p:nvSpPr>
        <p:spPr>
          <a:xfrm>
            <a:off x="457200" y="1905000"/>
            <a:ext cx="3581400" cy="4495800"/>
          </a:xfrm>
        </p:spPr>
        <p:txBody>
          <a:bodyPr/>
          <a:lstStyle/>
          <a:p>
            <a:r>
              <a:rPr lang="en-US" b="1" dirty="0" smtClean="0"/>
              <a:t>Text wrapping </a:t>
            </a:r>
            <a:r>
              <a:rPr lang="en-US" dirty="0" smtClean="0"/>
              <a:t>is a feature that controls how text flows around a graphic or other object in a layout</a:t>
            </a:r>
          </a:p>
          <a:p>
            <a:r>
              <a:rPr lang="en-US" dirty="0" smtClean="0"/>
              <a:t>The area between a graphic and the text is called the </a:t>
            </a:r>
            <a:r>
              <a:rPr lang="en-US" b="1" dirty="0" smtClean="0"/>
              <a:t>standoff</a:t>
            </a:r>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32325" y="2039938"/>
            <a:ext cx="2651760" cy="2214658"/>
          </a:xfrm>
          <a:ln w="19050">
            <a:solidFill>
              <a:srgbClr val="B7D67B"/>
            </a:solidFill>
          </a:ln>
          <a:effectLst>
            <a:outerShdw blurRad="292100" dist="139700" dir="2700000" algn="ctr" rotWithShape="0">
              <a:schemeClr val="tx1">
                <a:alpha val="65000"/>
              </a:schemeClr>
            </a:outerShdw>
          </a:effectLst>
        </p:spPr>
      </p:pic>
      <p:sp>
        <p:nvSpPr>
          <p:cNvPr id="5" name="Slide Number Placeholder 4"/>
          <p:cNvSpPr>
            <a:spLocks noGrp="1"/>
          </p:cNvSpPr>
          <p:nvPr>
            <p:ph type="sldNum" sz="quarter" idx="12"/>
          </p:nvPr>
        </p:nvSpPr>
        <p:spPr/>
        <p:txBody>
          <a:bodyPr/>
          <a:lstStyle/>
          <a:p>
            <a:fld id="{16D19248-580C-49C8-8C19-F6EA2DA1F25A}" type="slidenum">
              <a:rPr lang="en-US" smtClean="0"/>
              <a:pPr/>
              <a:t>26</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0" y="3902043"/>
            <a:ext cx="2651760" cy="2041557"/>
          </a:xfrm>
          <a:prstGeom prst="rect">
            <a:avLst/>
          </a:prstGeom>
          <a:ln w="19050">
            <a:solidFill>
              <a:srgbClr val="B7D67B"/>
            </a:solidFill>
          </a:ln>
          <a:effectLst>
            <a:outerShdw blurRad="292100" dist="139700" dir="2700000" algn="ctr" rotWithShape="0">
              <a:schemeClr val="tx1">
                <a:alpha val="65000"/>
              </a:schemeClr>
            </a:outerShdw>
          </a:effectLst>
        </p:spPr>
      </p:pic>
      <p:sp>
        <p:nvSpPr>
          <p:cNvPr id="7" name="TextBox 6"/>
          <p:cNvSpPr txBox="1"/>
          <p:nvPr/>
        </p:nvSpPr>
        <p:spPr>
          <a:xfrm rot="16200000">
            <a:off x="8134159" y="5266993"/>
            <a:ext cx="1371600" cy="246221"/>
          </a:xfrm>
          <a:prstGeom prst="rect">
            <a:avLst/>
          </a:prstGeom>
          <a:noFill/>
        </p:spPr>
        <p:txBody>
          <a:bodyPr wrap="square" rtlCol="0">
            <a:spAutoFit/>
          </a:bodyPr>
          <a:lstStyle/>
          <a:p>
            <a:r>
              <a:rPr lang="en-US" sz="1000" dirty="0" smtClean="0"/>
              <a:t>Edward Skintik</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Punctuality</a:t>
            </a:r>
            <a:endParaRPr lang="en-US" dirty="0"/>
          </a:p>
        </p:txBody>
      </p:sp>
      <p:sp>
        <p:nvSpPr>
          <p:cNvPr id="7" name="Content Placeholder 6"/>
          <p:cNvSpPr>
            <a:spLocks noGrp="1"/>
          </p:cNvSpPr>
          <p:nvPr>
            <p:ph sz="half" idx="1"/>
          </p:nvPr>
        </p:nvSpPr>
        <p:spPr>
          <a:xfrm>
            <a:off x="3657600" y="1905000"/>
            <a:ext cx="5029200" cy="4495800"/>
          </a:xfrm>
        </p:spPr>
        <p:txBody>
          <a:bodyPr>
            <a:normAutofit lnSpcReduction="10000"/>
          </a:bodyPr>
          <a:lstStyle/>
          <a:p>
            <a:r>
              <a:rPr lang="en-US" dirty="0" smtClean="0"/>
              <a:t>Imagine that you are creating a presentation for an important client</a:t>
            </a:r>
          </a:p>
          <a:p>
            <a:pPr lvl="1"/>
            <a:r>
              <a:rPr lang="en-US" dirty="0" smtClean="0"/>
              <a:t>A coworker is responsible for providing you with the image files for the presentation</a:t>
            </a:r>
          </a:p>
          <a:p>
            <a:pPr lvl="1"/>
            <a:r>
              <a:rPr lang="en-US" dirty="0" smtClean="0"/>
              <a:t>The files were due to you first thing this morning, but you haven’t received them yet</a:t>
            </a:r>
          </a:p>
          <a:p>
            <a:pPr lvl="1"/>
            <a:r>
              <a:rPr lang="en-US" dirty="0" smtClean="0"/>
              <a:t>The presentation needs to be finished by the end of the day</a:t>
            </a:r>
          </a:p>
          <a:p>
            <a:r>
              <a:rPr lang="en-US" dirty="0" smtClean="0"/>
              <a:t>What will you </a:t>
            </a:r>
            <a:r>
              <a:rPr lang="en-US" smtClean="0"/>
              <a:t>do?</a:t>
            </a:r>
            <a:endParaRPr lang="en-US"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27</a:t>
            </a:fld>
            <a:endParaRPr lang="en-US" dirty="0"/>
          </a:p>
        </p:txBody>
      </p:sp>
      <p:pic>
        <p:nvPicPr>
          <p:cNvPr id="9" name="Content Placeholder 7" descr="21stCentury.jpg"/>
          <p:cNvPicPr>
            <a:picLocks noChangeAspect="1"/>
          </p:cNvPicPr>
          <p:nvPr/>
        </p:nvPicPr>
        <p:blipFill>
          <a:blip r:embed="rId2" cstate="print"/>
          <a:stretch>
            <a:fillRect/>
          </a:stretch>
        </p:blipFill>
        <p:spPr>
          <a:xfrm>
            <a:off x="457200" y="2030451"/>
            <a:ext cx="2209800" cy="223674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a:t>
            </a:r>
            <a:endParaRPr lang="en-US" dirty="0"/>
          </a:p>
        </p:txBody>
      </p:sp>
      <p:sp>
        <p:nvSpPr>
          <p:cNvPr id="3" name="Content Placeholder 2"/>
          <p:cNvSpPr>
            <a:spLocks noGrp="1"/>
          </p:cNvSpPr>
          <p:nvPr>
            <p:ph idx="1"/>
          </p:nvPr>
        </p:nvSpPr>
        <p:spPr>
          <a:xfrm>
            <a:off x="457200" y="1905000"/>
            <a:ext cx="8229600" cy="4648200"/>
          </a:xfrm>
        </p:spPr>
        <p:txBody>
          <a:bodyPr>
            <a:noAutofit/>
          </a:bodyPr>
          <a:lstStyle/>
          <a:p>
            <a:r>
              <a:rPr lang="en-US" dirty="0" smtClean="0"/>
              <a:t>Keyword searches can help identify stock photos and clip art in extensive online collections</a:t>
            </a:r>
            <a:endParaRPr lang="en-US" i="1" dirty="0" smtClean="0"/>
          </a:p>
          <a:p>
            <a:r>
              <a:rPr lang="en-US" dirty="0" smtClean="0"/>
              <a:t>Screen captures are appropriate for certain material, but their low resolution makes them less than ideal for print products</a:t>
            </a:r>
            <a:endParaRPr lang="en-US" i="1" dirty="0" smtClean="0"/>
          </a:p>
          <a:p>
            <a:r>
              <a:rPr lang="en-US" dirty="0" smtClean="0"/>
              <a:t>Scanning is a useful option for digitizing hard copy documents that are unavailable in electronic format</a:t>
            </a:r>
            <a:endParaRPr lang="en-US" i="1" dirty="0" smtClean="0"/>
          </a:p>
          <a:p>
            <a:r>
              <a:rPr lang="en-US" dirty="0" smtClean="0"/>
              <a:t>Understanding licensing structure is critical to using sourced images legally</a:t>
            </a:r>
            <a:endParaRPr lang="en-US" i="1" dirty="0" smtClean="0"/>
          </a:p>
        </p:txBody>
      </p:sp>
      <p:sp>
        <p:nvSpPr>
          <p:cNvPr id="5" name="Slide Number Placeholder 4"/>
          <p:cNvSpPr>
            <a:spLocks noGrp="1"/>
          </p:cNvSpPr>
          <p:nvPr>
            <p:ph type="sldNum" sz="quarter" idx="12"/>
          </p:nvPr>
        </p:nvSpPr>
        <p:spPr/>
        <p:txBody>
          <a:bodyPr/>
          <a:lstStyle/>
          <a:p>
            <a:fld id="{16D19248-580C-49C8-8C19-F6EA2DA1F25A}" type="slidenum">
              <a:rPr lang="en-US" smtClean="0"/>
              <a:pPr/>
              <a:t>28</a:t>
            </a:fld>
            <a:endParaRPr lang="en-US" dirty="0"/>
          </a:p>
        </p:txBody>
      </p:sp>
    </p:spTree>
    <p:extLst>
      <p:ext uri="{BB962C8B-B14F-4D97-AF65-F5344CB8AC3E}">
        <p14:creationId xmlns:p14="http://schemas.microsoft.com/office/powerpoint/2010/main" val="3859852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 (cont.)</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dirty="0"/>
              <a:t>Royalty-free licenses grant almost unlimited permission to use an image for a one-time fee</a:t>
            </a:r>
            <a:endParaRPr lang="en-US" i="1" dirty="0"/>
          </a:p>
          <a:p>
            <a:r>
              <a:rPr lang="en-US" dirty="0" smtClean="0"/>
              <a:t>Rights-managed licenses grant limited permission to use a copyrighted image, allowing the copyright holder to control how an image is used, and sometimes granting the buyer a certain level of exclusivity</a:t>
            </a:r>
            <a:endParaRPr lang="en-US" i="1" dirty="0" smtClean="0"/>
          </a:p>
          <a:p>
            <a:r>
              <a:rPr lang="en-US" dirty="0" smtClean="0"/>
              <a:t>Preparing raster images for print products usually includes sizing the image in an image editing program</a:t>
            </a:r>
            <a:endParaRPr lang="en-US" i="1" dirty="0" smtClean="0"/>
          </a:p>
        </p:txBody>
      </p:sp>
      <p:sp>
        <p:nvSpPr>
          <p:cNvPr id="5" name="Slide Number Placeholder 4"/>
          <p:cNvSpPr>
            <a:spLocks noGrp="1"/>
          </p:cNvSpPr>
          <p:nvPr>
            <p:ph type="sldNum" sz="quarter" idx="12"/>
          </p:nvPr>
        </p:nvSpPr>
        <p:spPr>
          <a:xfrm>
            <a:off x="6553200" y="6416675"/>
            <a:ext cx="2133600" cy="365125"/>
          </a:xfrm>
        </p:spPr>
        <p:txBody>
          <a:bodyPr/>
          <a:lstStyle/>
          <a:p>
            <a:fld id="{16D19248-580C-49C8-8C19-F6EA2DA1F25A}"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Outcomes</a:t>
            </a:r>
            <a:endParaRPr lang="en-US" dirty="0"/>
          </a:p>
        </p:txBody>
      </p:sp>
      <p:sp>
        <p:nvSpPr>
          <p:cNvPr id="3" name="Content Placeholder 2"/>
          <p:cNvSpPr>
            <a:spLocks noGrp="1"/>
          </p:cNvSpPr>
          <p:nvPr>
            <p:ph idx="1"/>
          </p:nvPr>
        </p:nvSpPr>
        <p:spPr/>
        <p:txBody>
          <a:bodyPr>
            <a:normAutofit/>
          </a:bodyPr>
          <a:lstStyle/>
          <a:p>
            <a:pPr marL="798513" indent="-798513">
              <a:buNone/>
              <a:tabLst>
                <a:tab pos="798513" algn="l"/>
              </a:tabLst>
            </a:pPr>
            <a:r>
              <a:rPr lang="en-US" dirty="0" smtClean="0"/>
              <a:t>9.1:	Use keywords to locate stock photos for projects</a:t>
            </a:r>
          </a:p>
          <a:p>
            <a:pPr marL="798513" indent="-798513">
              <a:buNone/>
              <a:tabLst>
                <a:tab pos="798513" algn="l"/>
              </a:tabLst>
            </a:pPr>
            <a:r>
              <a:rPr lang="en-US" dirty="0" smtClean="0"/>
              <a:t>9.2:	Recognize the usefulness and limitations of screen captures and scans in print documents</a:t>
            </a:r>
          </a:p>
          <a:p>
            <a:pPr marL="798513" indent="-798513">
              <a:buNone/>
              <a:tabLst>
                <a:tab pos="798513" algn="l"/>
              </a:tabLst>
            </a:pPr>
            <a:r>
              <a:rPr lang="en-US" dirty="0" smtClean="0"/>
              <a:t>9.3:	Source clip art from online collections</a:t>
            </a:r>
          </a:p>
          <a:p>
            <a:pPr marL="798513" indent="-798513">
              <a:buNone/>
              <a:tabLst>
                <a:tab pos="798513" algn="l"/>
              </a:tabLst>
            </a:pPr>
            <a:r>
              <a:rPr lang="en-US" dirty="0" smtClean="0"/>
              <a:t>9.4:	Understand the difference between royalty-free and rights-managed image licensing</a:t>
            </a:r>
          </a:p>
          <a:p>
            <a:pPr marL="798513" indent="-798513">
              <a:buNone/>
              <a:tabLst>
                <a:tab pos="798513" algn="l"/>
              </a:tabLst>
            </a:pPr>
            <a:r>
              <a:rPr lang="en-US" dirty="0" smtClean="0"/>
              <a:t>9.5:	Resize raster images in a raster editing program</a:t>
            </a:r>
          </a:p>
        </p:txBody>
      </p:sp>
      <p:sp>
        <p:nvSpPr>
          <p:cNvPr id="5" name="Slide Number Placeholder 4"/>
          <p:cNvSpPr>
            <a:spLocks noGrp="1"/>
          </p:cNvSpPr>
          <p:nvPr>
            <p:ph type="sldNum" sz="quarter" idx="12"/>
          </p:nvPr>
        </p:nvSpPr>
        <p:spPr/>
        <p:txBody>
          <a:bodyPr/>
          <a:lstStyle/>
          <a:p>
            <a:fld id="{16D19248-580C-49C8-8C19-F6EA2DA1F25A}"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 (cont.)</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dirty="0"/>
              <a:t>Resolution of a raster image is inversely correlated to its document size; as images shrink, resolution rises and vice versa</a:t>
            </a:r>
            <a:endParaRPr lang="en-US" i="1" dirty="0"/>
          </a:p>
          <a:p>
            <a:r>
              <a:rPr lang="en-US" dirty="0" smtClean="0"/>
              <a:t>The target resolution for raster images used in print products is normally between 240 and 300 </a:t>
            </a:r>
            <a:r>
              <a:rPr lang="en-US" dirty="0" err="1" smtClean="0"/>
              <a:t>ppi</a:t>
            </a:r>
            <a:endParaRPr lang="en-US" dirty="0" smtClean="0"/>
          </a:p>
          <a:p>
            <a:r>
              <a:rPr lang="en-US" dirty="0" err="1" smtClean="0"/>
              <a:t>Downsampling</a:t>
            </a:r>
            <a:r>
              <a:rPr lang="en-US" dirty="0" smtClean="0"/>
              <a:t> impacts image quality, but it can manage resolution and file size in high-pixel photos</a:t>
            </a:r>
          </a:p>
          <a:p>
            <a:r>
              <a:rPr lang="en-US" dirty="0"/>
              <a:t>Native file formats and TIFF are the most common files types for raster images used in print </a:t>
            </a:r>
            <a:r>
              <a:rPr lang="en-US" dirty="0" smtClean="0"/>
              <a:t>products</a:t>
            </a:r>
            <a:endParaRPr lang="en-US" i="1" dirty="0" smtClean="0"/>
          </a:p>
          <a:p>
            <a:endParaRPr lang="en-US" dirty="0"/>
          </a:p>
        </p:txBody>
      </p:sp>
      <p:sp>
        <p:nvSpPr>
          <p:cNvPr id="5" name="Slide Number Placeholder 4"/>
          <p:cNvSpPr>
            <a:spLocks noGrp="1"/>
          </p:cNvSpPr>
          <p:nvPr>
            <p:ph type="sldNum" sz="quarter" idx="12"/>
          </p:nvPr>
        </p:nvSpPr>
        <p:spPr>
          <a:xfrm>
            <a:off x="6553200" y="6416675"/>
            <a:ext cx="2133600" cy="365125"/>
          </a:xfrm>
        </p:spPr>
        <p:txBody>
          <a:bodyPr/>
          <a:lstStyle/>
          <a:p>
            <a:fld id="{16D19248-580C-49C8-8C19-F6EA2DA1F25A}" type="slidenum">
              <a:rPr lang="en-US" smtClean="0"/>
              <a:pPr/>
              <a:t>30</a:t>
            </a:fld>
            <a:endParaRPr lang="en-US" dirty="0"/>
          </a:p>
        </p:txBody>
      </p:sp>
    </p:spTree>
    <p:extLst>
      <p:ext uri="{BB962C8B-B14F-4D97-AF65-F5344CB8AC3E}">
        <p14:creationId xmlns:p14="http://schemas.microsoft.com/office/powerpoint/2010/main" val="246480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 (cont.)</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dirty="0" smtClean="0"/>
              <a:t>Native </a:t>
            </a:r>
            <a:r>
              <a:rPr lang="en-US" dirty="0"/>
              <a:t>file formats and </a:t>
            </a:r>
            <a:r>
              <a:rPr lang="en-US" dirty="0" smtClean="0"/>
              <a:t>EPS </a:t>
            </a:r>
            <a:r>
              <a:rPr lang="en-US" dirty="0"/>
              <a:t>are the most typical vector file types for print products</a:t>
            </a:r>
            <a:endParaRPr lang="en-US" i="1" dirty="0"/>
          </a:p>
          <a:p>
            <a:r>
              <a:rPr lang="en-US" dirty="0" smtClean="0"/>
              <a:t>Linked graphics appear in a layout as a low-resolution screen image to be positioned, but the bulk of the image data is maintained in the individual image file until it is called by the software program for printing</a:t>
            </a:r>
            <a:endParaRPr lang="en-US" i="1" dirty="0" smtClean="0"/>
          </a:p>
          <a:p>
            <a:r>
              <a:rPr lang="en-US" dirty="0" smtClean="0"/>
              <a:t>Embedded graphics increase file sizes because they bring all of their image data into the layout file</a:t>
            </a:r>
            <a:endParaRPr lang="en-US" i="1" dirty="0" smtClean="0"/>
          </a:p>
        </p:txBody>
      </p:sp>
      <p:sp>
        <p:nvSpPr>
          <p:cNvPr id="5" name="Slide Number Placeholder 4"/>
          <p:cNvSpPr>
            <a:spLocks noGrp="1"/>
          </p:cNvSpPr>
          <p:nvPr>
            <p:ph type="sldNum" sz="quarter" idx="12"/>
          </p:nvPr>
        </p:nvSpPr>
        <p:spPr>
          <a:xfrm>
            <a:off x="6553200" y="6416675"/>
            <a:ext cx="2133600" cy="365125"/>
          </a:xfrm>
        </p:spPr>
        <p:txBody>
          <a:bodyPr/>
          <a:lstStyle/>
          <a:p>
            <a:fld id="{16D19248-580C-49C8-8C19-F6EA2DA1F25A}"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Concepts </a:t>
            </a:r>
            <a:r>
              <a:rPr lang="en-US" smtClean="0"/>
              <a:t>(cont.)</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smtClean="0"/>
              <a:t>Inline </a:t>
            </a:r>
            <a:r>
              <a:rPr lang="en-US" dirty="0" smtClean="0"/>
              <a:t>graphics are anchored and move with text on a page; floating graphics move independently of text</a:t>
            </a:r>
            <a:endParaRPr lang="en-US" i="1" dirty="0" smtClean="0"/>
          </a:p>
          <a:p>
            <a:r>
              <a:rPr lang="en-US" dirty="0" smtClean="0"/>
              <a:t>Text wrapping is a useful feature for flowing text around objects, particularly floating graphics</a:t>
            </a:r>
            <a:endParaRPr lang="en-US" dirty="0"/>
          </a:p>
        </p:txBody>
      </p:sp>
      <p:sp>
        <p:nvSpPr>
          <p:cNvPr id="5" name="Slide Number Placeholder 4"/>
          <p:cNvSpPr>
            <a:spLocks noGrp="1"/>
          </p:cNvSpPr>
          <p:nvPr>
            <p:ph type="sldNum" sz="quarter" idx="12"/>
          </p:nvPr>
        </p:nvSpPr>
        <p:spPr>
          <a:xfrm>
            <a:off x="6553200" y="6416675"/>
            <a:ext cx="2133600" cy="365125"/>
          </a:xfrm>
        </p:spPr>
        <p:txBody>
          <a:bodyPr/>
          <a:lstStyle/>
          <a:p>
            <a:fld id="{16D19248-580C-49C8-8C19-F6EA2DA1F25A}" type="slidenum">
              <a:rPr lang="en-US" smtClean="0"/>
              <a:pPr/>
              <a:t>32</a:t>
            </a:fld>
            <a:endParaRPr lang="en-US" dirty="0"/>
          </a:p>
        </p:txBody>
      </p:sp>
    </p:spTree>
    <p:extLst>
      <p:ext uri="{BB962C8B-B14F-4D97-AF65-F5344CB8AC3E}">
        <p14:creationId xmlns:p14="http://schemas.microsoft.com/office/powerpoint/2010/main" val="127685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 (cont.)</a:t>
            </a:r>
            <a:endParaRPr lang="en-US" dirty="0"/>
          </a:p>
        </p:txBody>
      </p:sp>
      <p:sp>
        <p:nvSpPr>
          <p:cNvPr id="3" name="Content Placeholder 2"/>
          <p:cNvSpPr>
            <a:spLocks noGrp="1"/>
          </p:cNvSpPr>
          <p:nvPr>
            <p:ph idx="1"/>
          </p:nvPr>
        </p:nvSpPr>
        <p:spPr/>
        <p:txBody>
          <a:bodyPr>
            <a:normAutofit/>
          </a:bodyPr>
          <a:lstStyle/>
          <a:p>
            <a:pPr marL="798513" indent="-798513">
              <a:buNone/>
              <a:tabLst>
                <a:tab pos="798513" algn="l"/>
              </a:tabLst>
            </a:pPr>
            <a:r>
              <a:rPr lang="en-US" dirty="0" smtClean="0"/>
              <a:t>9.6:</a:t>
            </a:r>
            <a:r>
              <a:rPr lang="en-US" dirty="0"/>
              <a:t>	Use limited resampling to manage resolution and file size</a:t>
            </a:r>
          </a:p>
          <a:p>
            <a:pPr marL="798513" indent="-798513">
              <a:buNone/>
              <a:tabLst>
                <a:tab pos="798513" algn="l"/>
              </a:tabLst>
            </a:pPr>
            <a:r>
              <a:rPr lang="en-US" dirty="0" smtClean="0"/>
              <a:t>9.7:	Choose an appropriate file type for print graphics</a:t>
            </a:r>
          </a:p>
          <a:p>
            <a:pPr marL="798513" indent="-798513">
              <a:buNone/>
              <a:tabLst>
                <a:tab pos="798513" algn="l"/>
              </a:tabLst>
            </a:pPr>
            <a:r>
              <a:rPr lang="en-US" dirty="0" smtClean="0"/>
              <a:t>9.8:	Know the difference between embedded and linked graphics</a:t>
            </a:r>
          </a:p>
          <a:p>
            <a:pPr marL="798513" indent="-798513">
              <a:buNone/>
              <a:tabLst>
                <a:tab pos="798513" algn="l"/>
              </a:tabLst>
            </a:pPr>
            <a:r>
              <a:rPr lang="en-US" dirty="0" smtClean="0"/>
              <a:t>9.9:	Distinguish between floating and inline graphics</a:t>
            </a:r>
          </a:p>
          <a:p>
            <a:pPr marL="798513" indent="-798513">
              <a:buNone/>
              <a:tabLst>
                <a:tab pos="798513" algn="l"/>
              </a:tabLst>
            </a:pPr>
            <a:r>
              <a:rPr lang="en-US" dirty="0" smtClean="0"/>
              <a:t>9.10:	Utilize text wrapping features for placed graphics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Digital Images</a:t>
            </a:r>
            <a:endParaRPr lang="en-US" dirty="0"/>
          </a:p>
        </p:txBody>
      </p:sp>
      <p:sp>
        <p:nvSpPr>
          <p:cNvPr id="3" name="Content Placeholder 2"/>
          <p:cNvSpPr>
            <a:spLocks noGrp="1"/>
          </p:cNvSpPr>
          <p:nvPr>
            <p:ph idx="1"/>
          </p:nvPr>
        </p:nvSpPr>
        <p:spPr/>
        <p:txBody>
          <a:bodyPr>
            <a:normAutofit/>
          </a:bodyPr>
          <a:lstStyle/>
          <a:p>
            <a:r>
              <a:rPr lang="en-US" dirty="0" smtClean="0"/>
              <a:t>The following types of images can be used in a desktop publishing file destined for a printer:</a:t>
            </a:r>
          </a:p>
          <a:p>
            <a:pPr lvl="1"/>
            <a:r>
              <a:rPr lang="en-US" dirty="0" smtClean="0"/>
              <a:t>Digital photographs</a:t>
            </a:r>
          </a:p>
          <a:p>
            <a:pPr lvl="1"/>
            <a:r>
              <a:rPr lang="en-US" dirty="0" smtClean="0"/>
              <a:t>Screen captures</a:t>
            </a:r>
          </a:p>
          <a:p>
            <a:pPr lvl="1"/>
            <a:r>
              <a:rPr lang="en-US" dirty="0" smtClean="0"/>
              <a:t>Scans</a:t>
            </a:r>
          </a:p>
          <a:p>
            <a:pPr lvl="1"/>
            <a:r>
              <a:rPr lang="en-US" dirty="0" smtClean="0"/>
              <a:t>Original vector artwork</a:t>
            </a:r>
          </a:p>
          <a:p>
            <a:pPr lvl="1"/>
            <a:r>
              <a:rPr lang="en-US" dirty="0" smtClean="0"/>
              <a:t>Clip art</a:t>
            </a:r>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Sourcing Digital Photographs</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r>
              <a:rPr lang="en-US" b="1" dirty="0" smtClean="0"/>
              <a:t>Stock photos </a:t>
            </a:r>
            <a:r>
              <a:rPr lang="en-US" dirty="0" smtClean="0"/>
              <a:t>are images made available for use in creative and commercial projects, typically for a fee, but sometimes for free</a:t>
            </a:r>
          </a:p>
          <a:p>
            <a:r>
              <a:rPr lang="en-US" dirty="0" smtClean="0"/>
              <a:t>The most common place to access stock photos is from an online stock photo company</a:t>
            </a:r>
          </a:p>
          <a:p>
            <a:r>
              <a:rPr lang="en-US" dirty="0" smtClean="0"/>
              <a:t>Stock photo websites are extensive, so they are usually cataloged using keywords</a:t>
            </a:r>
          </a:p>
        </p:txBody>
      </p:sp>
      <p:sp>
        <p:nvSpPr>
          <p:cNvPr id="5" name="Slide Number Placeholder 4"/>
          <p:cNvSpPr>
            <a:spLocks noGrp="1"/>
          </p:cNvSpPr>
          <p:nvPr>
            <p:ph type="sldNum" sz="quarter" idx="12"/>
          </p:nvPr>
        </p:nvSpPr>
        <p:spPr/>
        <p:txBody>
          <a:bodyPr/>
          <a:lstStyle/>
          <a:p>
            <a:fld id="{16D19248-580C-49C8-8C19-F6EA2DA1F25A}"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Sourcing Digital Photographs (cont.)</a:t>
            </a:r>
            <a:endParaRPr lang="en-US" dirty="0"/>
          </a:p>
        </p:txBody>
      </p:sp>
      <p:sp>
        <p:nvSpPr>
          <p:cNvPr id="3" name="Content Placeholder 2"/>
          <p:cNvSpPr>
            <a:spLocks noGrp="1"/>
          </p:cNvSpPr>
          <p:nvPr>
            <p:ph idx="1"/>
          </p:nvPr>
        </p:nvSpPr>
        <p:spPr>
          <a:xfrm>
            <a:off x="457200" y="1905000"/>
            <a:ext cx="8229600" cy="4495800"/>
          </a:xfrm>
        </p:spPr>
        <p:txBody>
          <a:bodyPr>
            <a:normAutofit/>
          </a:bodyPr>
          <a:lstStyle/>
          <a:p>
            <a:r>
              <a:rPr lang="en-US" dirty="0" smtClean="0"/>
              <a:t>Most digital stock photos are available at different resolutions, sizes, and file types</a:t>
            </a:r>
          </a:p>
          <a:p>
            <a:r>
              <a:rPr lang="en-US" dirty="0" smtClean="0"/>
              <a:t>Stock photo suppliers make free, low-resolution versions of images available to use on a trial basis</a:t>
            </a:r>
          </a:p>
          <a:p>
            <a:r>
              <a:rPr lang="en-US" dirty="0" smtClean="0"/>
              <a:t>Trial versions usually include a </a:t>
            </a:r>
            <a:r>
              <a:rPr lang="en-US" b="1" dirty="0" smtClean="0"/>
              <a:t>watermark</a:t>
            </a:r>
            <a:r>
              <a:rPr lang="en-US" dirty="0" smtClean="0"/>
              <a:t>,</a:t>
            </a:r>
            <a:r>
              <a:rPr lang="en-US" b="1" dirty="0" smtClean="0"/>
              <a:t> </a:t>
            </a:r>
            <a:r>
              <a:rPr lang="en-US" dirty="0" smtClean="0"/>
              <a:t>a pale image or text embedded in the image, to discourage unauthorized use</a:t>
            </a:r>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7</a:t>
            </a:fld>
            <a:endParaRPr lang="en-US" dirty="0"/>
          </a:p>
        </p:txBody>
      </p:sp>
    </p:spTree>
    <p:extLst>
      <p:ext uri="{BB962C8B-B14F-4D97-AF65-F5344CB8AC3E}">
        <p14:creationId xmlns:p14="http://schemas.microsoft.com/office/powerpoint/2010/main" val="376246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Screen Captures</a:t>
            </a:r>
            <a:endParaRPr lang="en-US" dirty="0"/>
          </a:p>
        </p:txBody>
      </p:sp>
      <p:sp>
        <p:nvSpPr>
          <p:cNvPr id="3" name="Content Placeholder 2"/>
          <p:cNvSpPr>
            <a:spLocks noGrp="1"/>
          </p:cNvSpPr>
          <p:nvPr>
            <p:ph idx="1"/>
          </p:nvPr>
        </p:nvSpPr>
        <p:spPr>
          <a:xfrm>
            <a:off x="457200" y="1905000"/>
            <a:ext cx="8229600" cy="4419600"/>
          </a:xfrm>
        </p:spPr>
        <p:txBody>
          <a:bodyPr>
            <a:noAutofit/>
          </a:bodyPr>
          <a:lstStyle/>
          <a:p>
            <a:r>
              <a:rPr lang="en-US" b="1" dirty="0" smtClean="0"/>
              <a:t>Screen captures </a:t>
            </a:r>
            <a:r>
              <a:rPr lang="en-US" dirty="0" smtClean="0"/>
              <a:t>are a snapshot of a computer screen generated by the operating system or other dedicated software</a:t>
            </a:r>
          </a:p>
          <a:p>
            <a:r>
              <a:rPr lang="en-US" dirty="0" smtClean="0"/>
              <a:t>Do not use a screen capture of another piece of art or photo you find online </a:t>
            </a:r>
          </a:p>
          <a:p>
            <a:r>
              <a:rPr lang="en-US" dirty="0" smtClean="0"/>
              <a:t>Screen captures are useful where showing the actual computer display is essential to the topic</a:t>
            </a:r>
          </a:p>
          <a:p>
            <a:r>
              <a:rPr lang="en-US" dirty="0" smtClean="0"/>
              <a:t>The final output may not be as sharp as a high-resolution photograph</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16D19248-580C-49C8-8C19-F6EA2DA1F25A}"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Hard Copies</a:t>
            </a:r>
            <a:endParaRPr lang="en-US" dirty="0"/>
          </a:p>
        </p:txBody>
      </p:sp>
      <p:sp>
        <p:nvSpPr>
          <p:cNvPr id="3" name="Content Placeholder 2"/>
          <p:cNvSpPr>
            <a:spLocks noGrp="1"/>
          </p:cNvSpPr>
          <p:nvPr>
            <p:ph idx="1"/>
          </p:nvPr>
        </p:nvSpPr>
        <p:spPr/>
        <p:txBody>
          <a:bodyPr>
            <a:noAutofit/>
          </a:bodyPr>
          <a:lstStyle/>
          <a:p>
            <a:r>
              <a:rPr lang="en-US" dirty="0" smtClean="0"/>
              <a:t>You can scan a hard copy document to create a digital file</a:t>
            </a:r>
          </a:p>
          <a:p>
            <a:r>
              <a:rPr lang="en-US" dirty="0" smtClean="0"/>
              <a:t>Do not use scans of hard copy images as a shortcut or because the actual digital file is too costly or protected by copyright</a:t>
            </a:r>
          </a:p>
        </p:txBody>
      </p:sp>
      <p:sp>
        <p:nvSpPr>
          <p:cNvPr id="5" name="Slide Number Placeholder 4"/>
          <p:cNvSpPr>
            <a:spLocks noGrp="1"/>
          </p:cNvSpPr>
          <p:nvPr>
            <p:ph type="sldNum" sz="quarter" idx="12"/>
          </p:nvPr>
        </p:nvSpPr>
        <p:spPr/>
        <p:txBody>
          <a:bodyPr/>
          <a:lstStyle/>
          <a:p>
            <a:fld id="{16D19248-580C-49C8-8C19-F6EA2DA1F25A}"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media 4e">
  <a:themeElements>
    <a:clrScheme name="digital media">
      <a:dk1>
        <a:sysClr val="windowText" lastClr="000000"/>
      </a:dk1>
      <a:lt1>
        <a:sysClr val="window" lastClr="FFFFFF"/>
      </a:lt1>
      <a:dk2>
        <a:srgbClr val="1F497D"/>
      </a:dk2>
      <a:lt2>
        <a:srgbClr val="EEECE1"/>
      </a:lt2>
      <a:accent1>
        <a:srgbClr val="6EC5BC"/>
      </a:accent1>
      <a:accent2>
        <a:srgbClr val="E97C24"/>
      </a:accent2>
      <a:accent3>
        <a:srgbClr val="E4E982"/>
      </a:accent3>
      <a:accent4>
        <a:srgbClr val="9F1D26"/>
      </a:accent4>
      <a:accent5>
        <a:srgbClr val="41AD5C"/>
      </a:accent5>
      <a:accent6>
        <a:srgbClr val="ECC41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igital media 4e" id="{2EC96685-1F39-4BF0-A623-4203056766B1}" vid="{DC0CCA1D-E964-4579-91E8-1919034EE4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media 4e</Template>
  <TotalTime>9350</TotalTime>
  <Words>1664</Words>
  <Application>Microsoft Office PowerPoint</Application>
  <PresentationFormat>On-screen Show (4:3)</PresentationFormat>
  <Paragraphs>181</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digital media 4e</vt:lpstr>
      <vt:lpstr>PowerPoint Presentation</vt:lpstr>
      <vt:lpstr>Lessons</vt:lpstr>
      <vt:lpstr>Learning Outcomes</vt:lpstr>
      <vt:lpstr>Learning Outcomes (cont.)</vt:lpstr>
      <vt:lpstr>Obtaining Digital Images</vt:lpstr>
      <vt:lpstr>Sourcing Digital Photographs</vt:lpstr>
      <vt:lpstr>Sourcing Digital Photographs (cont.)</vt:lpstr>
      <vt:lpstr>Creating Screen Captures</vt:lpstr>
      <vt:lpstr>Scanning Hard Copies</vt:lpstr>
      <vt:lpstr>Scanning Hard Copies (cont.)</vt:lpstr>
      <vt:lpstr>Acquiring Vector Images and Clip Art</vt:lpstr>
      <vt:lpstr>Acquiring Vector Images and Clip Art (cont.)</vt:lpstr>
      <vt:lpstr>Acquiring Vector Images and Clip Art (cont.)</vt:lpstr>
      <vt:lpstr>Acquiring Vector Images and Clip Art (cont.)</vt:lpstr>
      <vt:lpstr>Creative Commons</vt:lpstr>
      <vt:lpstr>Understanding Licensing</vt:lpstr>
      <vt:lpstr>Understanding Licensing (cont.)</vt:lpstr>
      <vt:lpstr>Staying Legal</vt:lpstr>
      <vt:lpstr>Prepping Raster Files</vt:lpstr>
      <vt:lpstr>Prepping Raster Files (cont.)</vt:lpstr>
      <vt:lpstr>Prepping Raster Files (cont.)</vt:lpstr>
      <vt:lpstr>Prepping Raster Files (cont.)</vt:lpstr>
      <vt:lpstr>Prepping Vector Files</vt:lpstr>
      <vt:lpstr>Inserting Image Files in a Document</vt:lpstr>
      <vt:lpstr>Inserting Image Files in a Document (cont.)</vt:lpstr>
      <vt:lpstr>Inserting Image Files in a Document (cont.)</vt:lpstr>
      <vt:lpstr>Punctuality</vt:lpstr>
      <vt:lpstr>Key Concepts</vt:lpstr>
      <vt:lpstr>Key Concepts (cont.)</vt:lpstr>
      <vt:lpstr>Key Concepts (cont.)</vt:lpstr>
      <vt:lpstr>Key Concepts (cont.)</vt:lpstr>
      <vt:lpstr>Key Concepts (cont.)</vt:lpstr>
    </vt:vector>
  </TitlesOfParts>
  <Company>Custom Editorial Productions,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Cat Skintik</dc:creator>
  <cp:lastModifiedBy>Melinda H. Zarate</cp:lastModifiedBy>
  <cp:revision>243</cp:revision>
  <dcterms:created xsi:type="dcterms:W3CDTF">2012-02-03T17:33:31Z</dcterms:created>
  <dcterms:modified xsi:type="dcterms:W3CDTF">2017-10-26T18:04:54Z</dcterms:modified>
</cp:coreProperties>
</file>