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3"/>
  </p:notesMasterIdLst>
  <p:sldIdLst>
    <p:sldId id="257" r:id="rId2"/>
    <p:sldId id="258" r:id="rId3"/>
    <p:sldId id="259" r:id="rId4"/>
    <p:sldId id="293" r:id="rId5"/>
    <p:sldId id="313" r:id="rId6"/>
    <p:sldId id="294" r:id="rId7"/>
    <p:sldId id="295" r:id="rId8"/>
    <p:sldId id="296" r:id="rId9"/>
    <p:sldId id="297" r:id="rId10"/>
    <p:sldId id="298" r:id="rId11"/>
    <p:sldId id="299" r:id="rId12"/>
    <p:sldId id="300" r:id="rId13"/>
    <p:sldId id="301" r:id="rId14"/>
    <p:sldId id="302" r:id="rId15"/>
    <p:sldId id="303" r:id="rId16"/>
    <p:sldId id="309" r:id="rId17"/>
    <p:sldId id="314" r:id="rId18"/>
    <p:sldId id="304" r:id="rId19"/>
    <p:sldId id="310" r:id="rId20"/>
    <p:sldId id="315" r:id="rId21"/>
    <p:sldId id="311" r:id="rId22"/>
    <p:sldId id="312" r:id="rId23"/>
    <p:sldId id="305" r:id="rId24"/>
    <p:sldId id="306" r:id="rId25"/>
    <p:sldId id="307" r:id="rId26"/>
    <p:sldId id="308" r:id="rId27"/>
    <p:sldId id="274" r:id="rId28"/>
    <p:sldId id="285" r:id="rId29"/>
    <p:sldId id="316" r:id="rId30"/>
    <p:sldId id="286" r:id="rId31"/>
    <p:sldId id="31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D5E"/>
    <a:srgbClr val="A11349"/>
    <a:srgbClr val="AD1D35"/>
    <a:srgbClr val="CA185C"/>
    <a:srgbClr val="C2203B"/>
    <a:srgbClr val="D32340"/>
    <a:srgbClr val="DC2C4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586" autoAdjust="0"/>
  </p:normalViewPr>
  <p:slideViewPr>
    <p:cSldViewPr>
      <p:cViewPr varScale="1">
        <p:scale>
          <a:sx n="64" d="100"/>
          <a:sy n="64" d="100"/>
        </p:scale>
        <p:origin x="-114" y="-288"/>
      </p:cViewPr>
      <p:guideLst>
        <p:guide orient="horz" pos="1286"/>
        <p:guide pos="2928"/>
        <p:guide pos="2832"/>
        <p:guide pos="4199"/>
        <p:guide pos="1554"/>
      </p:guideLst>
    </p:cSldViewPr>
  </p:slideViewPr>
  <p:notesTextViewPr>
    <p:cViewPr>
      <p:scale>
        <a:sx n="100" d="100"/>
        <a:sy n="100" d="100"/>
      </p:scale>
      <p:origin x="0" y="0"/>
    </p:cViewPr>
  </p:notesTextViewPr>
  <p:sorterViewPr>
    <p:cViewPr>
      <p:scale>
        <a:sx n="100" d="100"/>
        <a:sy n="100" d="100"/>
      </p:scale>
      <p:origin x="0" y="1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E4E3D1-0903-4093-BB18-7FA273ABCFF1}" type="datetimeFigureOut">
              <a:rPr lang="en-US"/>
              <a:pPr>
                <a:defRPr/>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602B08E-60B3-4BD9-8168-AB2D4BC12D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8B0E5F-9CFA-497D-A098-CC5AF84866C7}"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85000"/>
            <a:lum/>
          </a:blip>
          <a:srcRect/>
          <a:stretch>
            <a:fillRect l="-11000" r="-11000"/>
          </a:stretch>
        </a:blipFill>
        <a:effectLst/>
      </p:bgPr>
    </p:bg>
    <p:spTree>
      <p:nvGrpSpPr>
        <p:cNvPr id="1" name=""/>
        <p:cNvGrpSpPr/>
        <p:nvPr/>
      </p:nvGrpSpPr>
      <p:grpSpPr>
        <a:xfrm>
          <a:off x="0" y="0"/>
          <a:ext cx="0" cy="0"/>
          <a:chOff x="0" y="0"/>
          <a:chExt cx="0" cy="0"/>
        </a:xfrm>
      </p:grpSpPr>
      <p:sp>
        <p:nvSpPr>
          <p:cNvPr id="5" name="Rectangle 13"/>
          <p:cNvSpPr/>
          <p:nvPr/>
        </p:nvSpPr>
        <p:spPr>
          <a:xfrm rot="16200000">
            <a:off x="4533900" y="342900"/>
            <a:ext cx="7620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8"/>
          <p:cNvSpPr txBox="1"/>
          <p:nvPr/>
        </p:nvSpPr>
        <p:spPr>
          <a:xfrm>
            <a:off x="533400" y="609600"/>
            <a:ext cx="7848600" cy="1016000"/>
          </a:xfrm>
          <a:prstGeom prst="rect">
            <a:avLst/>
          </a:prstGeom>
          <a:noFill/>
        </p:spPr>
        <p:txBody>
          <a:bodyPr>
            <a:spAutoFit/>
          </a:bodyPr>
          <a:lstStyle/>
          <a:p>
            <a:pPr fontAlgn="auto">
              <a:spcBef>
                <a:spcPts val="0"/>
              </a:spcBef>
              <a:spcAft>
                <a:spcPts val="0"/>
              </a:spcAft>
              <a:defRPr/>
            </a:pPr>
            <a:r>
              <a:rPr lang="en-US" sz="6000" dirty="0">
                <a:solidFill>
                  <a:schemeClr val="accent4"/>
                </a:solidFill>
                <a:latin typeface="+mn-lt"/>
                <a:cs typeface="+mn-cs"/>
              </a:rPr>
              <a:t>digital media 4e</a:t>
            </a:r>
            <a:endParaRPr lang="en-US" sz="6000" dirty="0">
              <a:solidFill>
                <a:schemeClr val="accent4"/>
              </a:solidFill>
              <a:latin typeface="+mn-lt"/>
              <a:cs typeface="+mn-cs"/>
            </a:endParaRPr>
          </a:p>
        </p:txBody>
      </p:sp>
      <p:sp>
        <p:nvSpPr>
          <p:cNvPr id="6" name="Text Placeholder 5"/>
          <p:cNvSpPr>
            <a:spLocks noGrp="1"/>
          </p:cNvSpPr>
          <p:nvPr>
            <p:ph type="body" sz="quarter" idx="11"/>
          </p:nvPr>
        </p:nvSpPr>
        <p:spPr>
          <a:xfrm>
            <a:off x="0" y="4953000"/>
            <a:ext cx="9144000" cy="1905000"/>
          </a:xfrm>
          <a:gradFill flip="none" rotWithShape="1">
            <a:gsLst>
              <a:gs pos="8000">
                <a:schemeClr val="accent1"/>
              </a:gs>
              <a:gs pos="79000">
                <a:schemeClr val="bg1">
                  <a:alpha val="78000"/>
                </a:schemeClr>
              </a:gs>
            </a:gsLst>
            <a:lin ang="5400000" scaled="1"/>
            <a:tileRect/>
          </a:gradFill>
        </p:spPr>
        <p:txBody>
          <a:bodyPr/>
          <a:lstStyle>
            <a:lvl1pPr marL="0" indent="0">
              <a:buFontTx/>
              <a:buNone/>
              <a:defRPr/>
            </a:lvl1pPr>
          </a:lstStyle>
          <a:p>
            <a:pPr lvl="0"/>
            <a:r>
              <a:rPr lang="en-US" dirty="0" smtClean="0"/>
              <a:t>Click to edit Master text styles</a:t>
            </a:r>
          </a:p>
        </p:txBody>
      </p:sp>
      <p:sp>
        <p:nvSpPr>
          <p:cNvPr id="16" name="Text Placeholder 15"/>
          <p:cNvSpPr>
            <a:spLocks noGrp="1"/>
          </p:cNvSpPr>
          <p:nvPr>
            <p:ph type="body" sz="quarter" idx="12"/>
          </p:nvPr>
        </p:nvSpPr>
        <p:spPr>
          <a:xfrm>
            <a:off x="5051502" y="6477000"/>
            <a:ext cx="4114800" cy="381000"/>
          </a:xfrm>
          <a:noFill/>
        </p:spPr>
        <p:txBody>
          <a:bodyPr>
            <a:normAutofit/>
          </a:bodyPr>
          <a:lstStyle>
            <a:lvl1pPr marL="0" indent="0">
              <a:buNone/>
              <a:defRPr sz="1000"/>
            </a:lvl1pPr>
          </a:lstStyle>
          <a:p>
            <a:pPr lvl="0"/>
            <a:r>
              <a:rPr lang="en-US" dirty="0" smtClean="0"/>
              <a:t>Click to edit Master text styles</a:t>
            </a:r>
          </a:p>
        </p:txBody>
      </p:sp>
      <p:sp>
        <p:nvSpPr>
          <p:cNvPr id="18" name="Text Placeholder 17"/>
          <p:cNvSpPr>
            <a:spLocks noGrp="1"/>
          </p:cNvSpPr>
          <p:nvPr>
            <p:ph type="body" sz="quarter" idx="13"/>
          </p:nvPr>
        </p:nvSpPr>
        <p:spPr>
          <a:xfrm>
            <a:off x="0" y="5486400"/>
            <a:ext cx="8382000" cy="1219200"/>
          </a:xfrm>
        </p:spPr>
        <p:txBody>
          <a:bodyPr>
            <a:normAutofit/>
          </a:bodyPr>
          <a:lstStyle>
            <a:lvl1pPr marL="0" indent="0">
              <a:buNone/>
              <a:defRPr sz="3600">
                <a:solidFill>
                  <a:schemeClr val="accent2"/>
                </a:solidFill>
                <a:effectLst>
                  <a:outerShdw blurRad="38100" dist="38100" dir="2700000" algn="tl">
                    <a:srgbClr val="000000">
                      <a:alpha val="43137"/>
                    </a:srgbClr>
                  </a:outerShdw>
                </a:effectLst>
              </a:defRPr>
            </a:lvl1pPr>
          </a:lstStyle>
          <a:p>
            <a:pPr lvl="0"/>
            <a:r>
              <a:rPr lang="en-US" dirty="0" smtClean="0"/>
              <a:t>Click to edit Master text styles</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CBE092E-5CA2-4052-B4CF-A98120F597DB}" type="datetime1">
              <a:rPr lang="en-US"/>
              <a:pPr>
                <a:defRPr/>
              </a:pPr>
              <a:t>10/23/2017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EBDBCFE6-198D-432C-B956-F0AA411084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49A83F-9EBD-48E4-B398-54F7CF2DCB25}" type="datetime1">
              <a:rPr lang="en-US"/>
              <a:pPr>
                <a:defRPr/>
              </a:pPr>
              <a:t>10/23/2017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C1EEA460-88E8-47D6-9816-9DDD500081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BookRoses.jpg"/>
          <p:cNvPicPr>
            <a:picLocks noChangeAspect="1"/>
          </p:cNvPicPr>
          <p:nvPr userDrawn="1"/>
        </p:nvPicPr>
        <p:blipFill>
          <a:blip r:embed="rId2"/>
          <a:srcRect/>
          <a:stretch>
            <a:fillRect/>
          </a:stretch>
        </p:blipFill>
        <p:spPr bwMode="auto">
          <a:xfrm>
            <a:off x="0" y="0"/>
            <a:ext cx="7735888" cy="5105400"/>
          </a:xfrm>
          <a:prstGeom prst="rect">
            <a:avLst/>
          </a:prstGeom>
          <a:noFill/>
          <a:ln w="9525">
            <a:noFill/>
            <a:miter lim="800000"/>
            <a:headEnd/>
            <a:tailEnd/>
          </a:ln>
        </p:spPr>
      </p:pic>
      <p:pic>
        <p:nvPicPr>
          <p:cNvPr id="5" name="Picture 7" descr="BookTitleRotated.jpg"/>
          <p:cNvPicPr>
            <a:picLocks noChangeAspect="1"/>
          </p:cNvPicPr>
          <p:nvPr userDrawn="1"/>
        </p:nvPicPr>
        <p:blipFill>
          <a:blip r:embed="rId3"/>
          <a:srcRect/>
          <a:stretch>
            <a:fillRect/>
          </a:stretch>
        </p:blipFill>
        <p:spPr bwMode="auto">
          <a:xfrm>
            <a:off x="8053388" y="0"/>
            <a:ext cx="1090612" cy="6858000"/>
          </a:xfrm>
          <a:prstGeom prst="rect">
            <a:avLst/>
          </a:prstGeom>
          <a:noFill/>
          <a:ln w="9525">
            <a:noFill/>
            <a:miter lim="800000"/>
            <a:headEnd/>
            <a:tailEnd/>
          </a:ln>
        </p:spPr>
      </p:pic>
      <p:sp>
        <p:nvSpPr>
          <p:cNvPr id="6" name="Rectangle 8"/>
          <p:cNvSpPr/>
          <p:nvPr userDrawn="1"/>
        </p:nvSpPr>
        <p:spPr>
          <a:xfrm>
            <a:off x="7696200" y="0"/>
            <a:ext cx="381000" cy="6858000"/>
          </a:xfrm>
          <a:prstGeom prst="rect">
            <a:avLst/>
          </a:prstGeom>
          <a:solidFill>
            <a:srgbClr val="A113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p:cNvSpPr>
            <a:spLocks noGrp="1"/>
          </p:cNvSpPr>
          <p:nvPr>
            <p:ph type="ctrTitle" idx="4294967295"/>
          </p:nvPr>
        </p:nvSpPr>
        <p:spPr>
          <a:xfrm>
            <a:off x="0" y="5105401"/>
            <a:ext cx="7696200" cy="838200"/>
          </a:xfrm>
          <a:solidFill>
            <a:schemeClr val="accent1"/>
          </a:solidFill>
        </p:spPr>
        <p:txBody>
          <a:bodyPr>
            <a:normAutofit/>
          </a:bodyPr>
          <a:lstStyle>
            <a:lvl1pPr>
              <a:defRPr/>
            </a:lvl1pPr>
          </a:lstStyle>
          <a:p>
            <a:r>
              <a:rPr lang="en-US" dirty="0" smtClean="0"/>
              <a:t>Click to edit Master title style</a:t>
            </a:r>
            <a:endParaRPr lang="en-US" dirty="0"/>
          </a:p>
        </p:txBody>
      </p:sp>
      <p:sp>
        <p:nvSpPr>
          <p:cNvPr id="11" name="Subtitle 2"/>
          <p:cNvSpPr>
            <a:spLocks noGrp="1"/>
          </p:cNvSpPr>
          <p:nvPr>
            <p:ph type="subTitle" idx="4294967295"/>
          </p:nvPr>
        </p:nvSpPr>
        <p:spPr>
          <a:xfrm>
            <a:off x="0" y="5943600"/>
            <a:ext cx="7696200" cy="914400"/>
          </a:xfrm>
          <a:solidFill>
            <a:schemeClr val="accent1"/>
          </a:solidFill>
        </p:spPr>
        <p:txBody>
          <a:bodyPr>
            <a:normAutofit/>
          </a:bodyPr>
          <a:lstStyle>
            <a:lvl1pPr>
              <a:defRPr/>
            </a:lvl1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2"/>
          <a:srcRect r="3021" b="71466"/>
          <a:stretch>
            <a:fillRect/>
          </a:stretch>
        </p:blipFill>
        <p:spPr bwMode="auto">
          <a:xfrm>
            <a:off x="0" y="4763"/>
            <a:ext cx="9144000" cy="1644650"/>
          </a:xfrm>
          <a:prstGeom prst="rect">
            <a:avLst/>
          </a:prstGeom>
          <a:noFill/>
          <a:ln w="9525">
            <a:noFill/>
            <a:miter lim="800000"/>
            <a:headEnd/>
            <a:tailEnd/>
          </a:ln>
        </p:spPr>
      </p:pic>
      <p:sp>
        <p:nvSpPr>
          <p:cNvPr id="5" name="Rectangle 7"/>
          <p:cNvSpPr/>
          <p:nvPr/>
        </p:nvSpPr>
        <p:spPr>
          <a:xfrm rot="16200000">
            <a:off x="4533900" y="-2933700"/>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0"/>
          <p:cNvSpPr txBox="1"/>
          <p:nvPr userDrawn="1"/>
        </p:nvSpPr>
        <p:spPr>
          <a:xfrm>
            <a:off x="0" y="6400800"/>
            <a:ext cx="5181600" cy="400050"/>
          </a:xfrm>
          <a:prstGeom prst="rect">
            <a:avLst/>
          </a:prstGeom>
          <a:solidFill>
            <a:schemeClr val="bg1"/>
          </a:solidFill>
        </p:spPr>
        <p:txBody>
          <a:bodyPr>
            <a:spAutoFit/>
          </a:bodyPr>
          <a:lstStyle/>
          <a:p>
            <a:pPr fontAlgn="auto">
              <a:spcBef>
                <a:spcPts val="0"/>
              </a:spcBef>
              <a:spcAft>
                <a:spcPts val="0"/>
              </a:spcAft>
              <a:defRPr/>
            </a:pPr>
            <a:r>
              <a:rPr lang="en-US" sz="1000" dirty="0">
                <a:latin typeface="+mn-lt"/>
                <a:cs typeface="+mn-cs"/>
              </a:rPr>
              <a:t>© </a:t>
            </a:r>
            <a:r>
              <a:rPr lang="en-US" sz="1000" dirty="0">
                <a:latin typeface="+mn-lt"/>
                <a:cs typeface="+mn-cs"/>
              </a:rPr>
              <a:t>2017 </a:t>
            </a:r>
            <a:r>
              <a:rPr lang="en-US" sz="1000" dirty="0">
                <a:latin typeface="+mn-lt"/>
                <a:cs typeface="+mn-cs"/>
              </a:rPr>
              <a:t>Cengage </a:t>
            </a:r>
            <a:r>
              <a:rPr lang="en-US" sz="1000" dirty="0">
                <a:latin typeface="+mn-lt"/>
                <a:cs typeface="+mn-cs"/>
              </a:rPr>
              <a:t>Learning®. </a:t>
            </a:r>
            <a:r>
              <a:rPr lang="en-US" sz="1000" dirty="0">
                <a:latin typeface="+mn-lt"/>
                <a:cs typeface="+mn-cs"/>
              </a:rPr>
              <a:t>May not be scanned, copied or duplicated, or posted to a publicly accessible website, in whole or in part.</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smtClean="0">
                <a:solidFill>
                  <a:schemeClr val="accent5"/>
                </a:solidFill>
              </a:defRPr>
            </a:lvl1pPr>
          </a:lstStyle>
          <a:p>
            <a:pPr>
              <a:defRPr/>
            </a:pPr>
            <a:fld id="{4654F77B-63A0-44B8-874D-9677F7F8FD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717E12-7790-4FA4-B543-A5D9A66306D6}" type="datetime1">
              <a:rPr lang="en-US"/>
              <a:pPr>
                <a:defRPr/>
              </a:pPr>
              <a:t>10/23/2017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FA11DFCF-AD13-415B-83E8-2D90A2108E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a:srcRect r="3021" b="71466"/>
          <a:stretch>
            <a:fillRect/>
          </a:stretch>
        </p:blipFill>
        <p:spPr bwMode="auto">
          <a:xfrm>
            <a:off x="0" y="4763"/>
            <a:ext cx="9144000" cy="1644650"/>
          </a:xfrm>
          <a:prstGeom prst="rect">
            <a:avLst/>
          </a:prstGeom>
          <a:noFill/>
          <a:ln w="9525">
            <a:noFill/>
            <a:miter lim="800000"/>
            <a:headEnd/>
            <a:tailEnd/>
          </a:ln>
        </p:spPr>
      </p:pic>
      <p:sp>
        <p:nvSpPr>
          <p:cNvPr id="6" name="Rectangle 8"/>
          <p:cNvSpPr/>
          <p:nvPr/>
        </p:nvSpPr>
        <p:spPr>
          <a:xfrm rot="16200000">
            <a:off x="4533900" y="-2933700"/>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0"/>
          <p:cNvSpPr txBox="1"/>
          <p:nvPr userDrawn="1"/>
        </p:nvSpPr>
        <p:spPr>
          <a:xfrm>
            <a:off x="0" y="6400800"/>
            <a:ext cx="5181600" cy="400050"/>
          </a:xfrm>
          <a:prstGeom prst="rect">
            <a:avLst/>
          </a:prstGeom>
          <a:solidFill>
            <a:schemeClr val="bg1"/>
          </a:solidFill>
        </p:spPr>
        <p:txBody>
          <a:bodyPr>
            <a:spAutoFit/>
          </a:bodyPr>
          <a:lstStyle/>
          <a:p>
            <a:pPr fontAlgn="auto">
              <a:spcBef>
                <a:spcPts val="0"/>
              </a:spcBef>
              <a:spcAft>
                <a:spcPts val="0"/>
              </a:spcAft>
              <a:defRPr/>
            </a:pPr>
            <a:r>
              <a:rPr lang="en-US" sz="1000" dirty="0">
                <a:latin typeface="+mn-lt"/>
                <a:cs typeface="+mn-cs"/>
              </a:rPr>
              <a:t>© </a:t>
            </a:r>
            <a:r>
              <a:rPr lang="en-US" sz="1000" dirty="0">
                <a:latin typeface="+mn-lt"/>
                <a:cs typeface="+mn-cs"/>
              </a:rPr>
              <a:t>2017 </a:t>
            </a:r>
            <a:r>
              <a:rPr lang="en-US" sz="1000" dirty="0">
                <a:latin typeface="+mn-lt"/>
                <a:cs typeface="+mn-cs"/>
              </a:rPr>
              <a:t>Cengage </a:t>
            </a:r>
            <a:r>
              <a:rPr lang="en-US" sz="1000" dirty="0">
                <a:latin typeface="+mn-lt"/>
                <a:cs typeface="+mn-cs"/>
              </a:rPr>
              <a:t>Learning®. </a:t>
            </a:r>
            <a:r>
              <a:rPr lang="en-US" sz="1000" dirty="0">
                <a:latin typeface="+mn-lt"/>
                <a:cs typeface="+mn-cs"/>
              </a:rPr>
              <a:t>May not be scanned, copied or duplicated, or posted to a publicly accessible website, in whole or in part.</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0"/>
          </p:nvPr>
        </p:nvSpPr>
        <p:spPr/>
        <p:txBody>
          <a:bodyPr/>
          <a:lstStyle>
            <a:lvl1pPr>
              <a:defRPr smtClean="0">
                <a:solidFill>
                  <a:schemeClr val="accent5"/>
                </a:solidFill>
              </a:defRPr>
            </a:lvl1pPr>
          </a:lstStyle>
          <a:p>
            <a:pPr>
              <a:defRPr/>
            </a:pPr>
            <a:fld id="{6418B097-1055-4564-BD8C-9AAD27F6A5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3047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50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8" name="Slide Number Placeholder 8"/>
          <p:cNvSpPr>
            <a:spLocks noGrp="1"/>
          </p:cNvSpPr>
          <p:nvPr>
            <p:ph type="sldNum" sz="quarter" idx="11"/>
          </p:nvPr>
        </p:nvSpPr>
        <p:spPr/>
        <p:txBody>
          <a:bodyPr/>
          <a:lstStyle>
            <a:lvl1pPr>
              <a:defRPr/>
            </a:lvl1pPr>
          </a:lstStyle>
          <a:p>
            <a:pPr>
              <a:defRPr/>
            </a:pPr>
            <a:fld id="{34D27B86-1E38-40AB-B3F0-7E58C040B6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B778428-7316-4504-AF5A-B36367034E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78ED6D-56DB-4B4B-9DF2-617A94C3DC4B}" type="datetime1">
              <a:rPr lang="en-US"/>
              <a:pPr>
                <a:defRPr/>
              </a:pPr>
              <a:t>10/23/2017</a:t>
            </a:fld>
            <a:endParaRPr lang="en-US"/>
          </a:p>
        </p:txBody>
      </p:sp>
      <p:sp>
        <p:nvSpPr>
          <p:cNvPr id="3" name="Footer Placeholder 2"/>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4" name="Slide Number Placeholder 3"/>
          <p:cNvSpPr>
            <a:spLocks noGrp="1"/>
          </p:cNvSpPr>
          <p:nvPr>
            <p:ph type="sldNum" sz="quarter" idx="12"/>
          </p:nvPr>
        </p:nvSpPr>
        <p:spPr/>
        <p:txBody>
          <a:bodyPr/>
          <a:lstStyle>
            <a:lvl1pPr>
              <a:defRPr/>
            </a:lvl1pPr>
          </a:lstStyle>
          <a:p>
            <a:pPr>
              <a:defRPr/>
            </a:pPr>
            <a:fld id="{6BD19DAD-4917-4C82-A8A0-25E07365DA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6091265-5E14-4352-AC77-5BAFEF620171}" type="datetime1">
              <a:rPr lang="en-US"/>
              <a:pPr>
                <a:defRPr/>
              </a:pPr>
              <a:t>10/23/2017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7" name="Slide Number Placeholder 6"/>
          <p:cNvSpPr>
            <a:spLocks noGrp="1"/>
          </p:cNvSpPr>
          <p:nvPr>
            <p:ph type="sldNum" sz="quarter" idx="12"/>
          </p:nvPr>
        </p:nvSpPr>
        <p:spPr/>
        <p:txBody>
          <a:bodyPr/>
          <a:lstStyle>
            <a:lvl1pPr>
              <a:defRPr/>
            </a:lvl1pPr>
          </a:lstStyle>
          <a:p>
            <a:pPr>
              <a:defRPr/>
            </a:pPr>
            <a:fld id="{508DFD3D-A336-4B2C-AEEC-B918271789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22987D-9DFD-409F-B6FA-E0F56AF1CC22}" type="datetime1">
              <a:rPr lang="en-US"/>
              <a:pPr>
                <a:defRPr/>
              </a:pPr>
              <a:t>10/23/2017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7" name="Slide Number Placeholder 6"/>
          <p:cNvSpPr>
            <a:spLocks noGrp="1"/>
          </p:cNvSpPr>
          <p:nvPr>
            <p:ph type="sldNum" sz="quarter" idx="12"/>
          </p:nvPr>
        </p:nvSpPr>
        <p:spPr/>
        <p:txBody>
          <a:bodyPr/>
          <a:lstStyle>
            <a:lvl1pPr>
              <a:defRPr/>
            </a:lvl1pPr>
          </a:lstStyle>
          <a:p>
            <a:pPr>
              <a:defRPr/>
            </a:pPr>
            <a:fld id="{3F40C88D-E0FC-4FA5-8CF1-92684075CE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DD6938"/>
                </a:solidFill>
                <a:latin typeface="+mn-lt"/>
                <a:cs typeface="+mn-cs"/>
              </a:defRPr>
            </a:lvl1pPr>
          </a:lstStyle>
          <a:p>
            <a:pPr>
              <a:defRPr/>
            </a:pPr>
            <a:fld id="{843A595A-277B-49A3-9449-643D658533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85"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1"/>
          </p:nvPr>
        </p:nvSpPr>
        <p:spPr>
          <a:ln/>
        </p:spPr>
        <p:txBody>
          <a:bodyPr rtlCol="0">
            <a:normAutofit/>
          </a:bodyPr>
          <a:lstStyle/>
          <a:p>
            <a:pPr fontAlgn="auto">
              <a:spcAft>
                <a:spcPts val="0"/>
              </a:spcAft>
              <a:defRPr/>
            </a:pPr>
            <a:r>
              <a:rPr lang="en-US" dirty="0" smtClean="0"/>
              <a:t>Chapter 10</a:t>
            </a:r>
            <a:endParaRPr lang="en-US" dirty="0"/>
          </a:p>
        </p:txBody>
      </p:sp>
      <p:sp>
        <p:nvSpPr>
          <p:cNvPr id="12" name="Text Placeholder 11"/>
          <p:cNvSpPr>
            <a:spLocks noGrp="1"/>
          </p:cNvSpPr>
          <p:nvPr>
            <p:ph type="body" sz="quarter" idx="13"/>
          </p:nvPr>
        </p:nvSpPr>
        <p:spPr/>
        <p:txBody>
          <a:bodyPr rtlCol="0"/>
          <a:lstStyle/>
          <a:p>
            <a:pPr fontAlgn="auto">
              <a:spcAft>
                <a:spcPts val="0"/>
              </a:spcAft>
              <a:buFont typeface="Arial" pitchFamily="34" charset="0"/>
              <a:buNone/>
              <a:defRPr/>
            </a:pPr>
            <a:r>
              <a:rPr lang="en-US" dirty="0" smtClean="0"/>
              <a:t>Print Design</a:t>
            </a:r>
            <a:endParaRPr lang="en-US" dirty="0"/>
          </a:p>
        </p:txBody>
      </p:sp>
      <p:sp>
        <p:nvSpPr>
          <p:cNvPr id="5" name="Text Placeholder 15"/>
          <p:cNvSpPr>
            <a:spLocks noGrp="1"/>
          </p:cNvSpPr>
          <p:nvPr>
            <p:ph type="body" sz="quarter" idx="12" hasCustomPrompt="1"/>
          </p:nvPr>
        </p:nvSpPr>
        <p:spPr>
          <a:xfrm>
            <a:off x="5051425" y="6477000"/>
            <a:ext cx="4114800" cy="381000"/>
          </a:xfrm>
        </p:spPr>
        <p:txBody>
          <a:bodyPr rtlCol="0">
            <a:normAutofit lnSpcReduction="10000"/>
          </a:bodyPr>
          <a:lstStyle>
            <a:lvl1pPr marL="0" indent="0">
              <a:buNone/>
              <a:defRPr sz="1000"/>
            </a:lvl1pPr>
          </a:lstStyle>
          <a:p>
            <a:pPr fontAlgn="auto">
              <a:spcAft>
                <a:spcPts val="0"/>
              </a:spcAft>
              <a:buFont typeface="Arial" pitchFamily="34" charset="0"/>
              <a:buNone/>
              <a:defRPr/>
            </a:pPr>
            <a:r>
              <a:rPr lang="en-US" dirty="0" smtClean="0"/>
              <a:t>© 2017 Cengage Learning®.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Rhythm (cont.)</a:t>
            </a:r>
          </a:p>
        </p:txBody>
      </p:sp>
      <p:sp>
        <p:nvSpPr>
          <p:cNvPr id="25602" name="Content Placeholder 2"/>
          <p:cNvSpPr>
            <a:spLocks noGrp="1"/>
          </p:cNvSpPr>
          <p:nvPr>
            <p:ph sz="half" idx="1"/>
          </p:nvPr>
        </p:nvSpPr>
        <p:spPr/>
        <p:txBody>
          <a:bodyPr/>
          <a:lstStyle/>
          <a:p>
            <a:r>
              <a:rPr lang="en-US" smtClean="0"/>
              <a:t>Does this design incorporate rhythm?</a:t>
            </a:r>
          </a:p>
          <a:p>
            <a:r>
              <a:rPr lang="en-US" smtClean="0"/>
              <a:t>What elements indicate the rhythm? </a:t>
            </a:r>
          </a:p>
          <a:p>
            <a:r>
              <a:rPr lang="en-US" smtClean="0"/>
              <a:t> What could be changed to use rhythm more effectively in this example?</a:t>
            </a:r>
          </a:p>
          <a:p>
            <a:endParaRPr lang="en-US" smtClean="0"/>
          </a:p>
        </p:txBody>
      </p:sp>
      <p:sp>
        <p:nvSpPr>
          <p:cNvPr id="5" name="Slide Number Placeholder 4"/>
          <p:cNvSpPr>
            <a:spLocks noGrp="1"/>
          </p:cNvSpPr>
          <p:nvPr>
            <p:ph type="sldNum" sz="quarter" idx="10"/>
          </p:nvPr>
        </p:nvSpPr>
        <p:spPr/>
        <p:txBody>
          <a:bodyPr/>
          <a:lstStyle/>
          <a:p>
            <a:pPr>
              <a:defRPr/>
            </a:pPr>
            <a:fld id="{58B9362D-B7A9-425F-9B71-7D0BB32DC14B}" type="slidenum">
              <a:rPr lang="en-US"/>
              <a:pPr>
                <a:defRPr/>
              </a:pPr>
              <a:t>10</a:t>
            </a:fld>
            <a:endParaRPr lang="en-US" dirty="0"/>
          </a:p>
        </p:txBody>
      </p:sp>
      <p:pic>
        <p:nvPicPr>
          <p:cNvPr id="6" name="Content Placeholder 5"/>
          <p:cNvPicPr>
            <a:picLocks noGrp="1" noChangeAspect="1"/>
          </p:cNvPicPr>
          <p:nvPr>
            <p:ph sz="half" idx="2"/>
          </p:nvPr>
        </p:nvPicPr>
        <p:blipFill>
          <a:blip r:embed="rId2"/>
          <a:stretch>
            <a:fillRect/>
          </a:stretch>
        </p:blipFill>
        <p:spPr>
          <a:xfrm>
            <a:off x="5029200" y="2038350"/>
            <a:ext cx="3276600" cy="4221163"/>
          </a:xfrm>
          <a:effectLst>
            <a:outerShdw blurRad="292100" dist="139700" dir="2700000" algn="ctr" rotWithShape="0">
              <a:srgbClr val="000000">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Emphasis</a:t>
            </a:r>
          </a:p>
        </p:txBody>
      </p:sp>
      <p:sp>
        <p:nvSpPr>
          <p:cNvPr id="7" name="Content Placeholder 6"/>
          <p:cNvSpPr>
            <a:spLocks noGrp="1"/>
          </p:cNvSpPr>
          <p:nvPr>
            <p:ph idx="1"/>
          </p:nvPr>
        </p:nvSpPr>
        <p:spPr>
          <a:xfrm>
            <a:off x="457200" y="1905000"/>
            <a:ext cx="8229600" cy="4495800"/>
          </a:xfrm>
        </p:spPr>
        <p:txBody>
          <a:bodyPr rtlCol="0">
            <a:normAutofit lnSpcReduction="10000"/>
          </a:bodyPr>
          <a:lstStyle/>
          <a:p>
            <a:pPr fontAlgn="auto">
              <a:spcAft>
                <a:spcPts val="0"/>
              </a:spcAft>
              <a:buFont typeface="Arial" pitchFamily="34" charset="0"/>
              <a:buChar char="•"/>
              <a:defRPr/>
            </a:pPr>
            <a:r>
              <a:rPr lang="en-US" b="1" dirty="0" smtClean="0"/>
              <a:t>Emphasis—</a:t>
            </a:r>
            <a:r>
              <a:rPr lang="en-US" dirty="0" smtClean="0"/>
              <a:t>a design principle in which certain elements in a design stand out more than others</a:t>
            </a:r>
          </a:p>
          <a:p>
            <a:pPr fontAlgn="auto">
              <a:spcAft>
                <a:spcPts val="0"/>
              </a:spcAft>
              <a:buFont typeface="Arial" pitchFamily="34" charset="0"/>
              <a:buChar char="•"/>
              <a:defRPr/>
            </a:pPr>
            <a:r>
              <a:rPr lang="en-US" dirty="0" smtClean="0"/>
              <a:t>Three basic ways to establish emphasis in a design: placement, isolation, and contrast</a:t>
            </a:r>
          </a:p>
          <a:p>
            <a:pPr fontAlgn="auto">
              <a:spcAft>
                <a:spcPts val="0"/>
              </a:spcAft>
              <a:buFont typeface="Arial" pitchFamily="34" charset="0"/>
              <a:buChar char="•"/>
              <a:defRPr/>
            </a:pPr>
            <a:r>
              <a:rPr lang="en-US" dirty="0" smtClean="0"/>
              <a:t>Designers achieve emphasis by contrasting the properties of certain design elements:</a:t>
            </a:r>
          </a:p>
          <a:p>
            <a:pPr lvl="1" fontAlgn="auto">
              <a:spcAft>
                <a:spcPts val="0"/>
              </a:spcAft>
              <a:buFont typeface="Arial" pitchFamily="34" charset="0"/>
              <a:buChar char="–"/>
              <a:defRPr/>
            </a:pPr>
            <a:r>
              <a:rPr lang="en-US" dirty="0" smtClean="0"/>
              <a:t>Size</a:t>
            </a:r>
          </a:p>
          <a:p>
            <a:pPr lvl="1" fontAlgn="auto">
              <a:spcAft>
                <a:spcPts val="0"/>
              </a:spcAft>
              <a:buFont typeface="Arial" pitchFamily="34" charset="0"/>
              <a:buChar char="–"/>
              <a:defRPr/>
            </a:pPr>
            <a:r>
              <a:rPr lang="en-US" dirty="0" smtClean="0"/>
              <a:t>Shape</a:t>
            </a:r>
          </a:p>
          <a:p>
            <a:pPr lvl="1" fontAlgn="auto">
              <a:spcAft>
                <a:spcPts val="0"/>
              </a:spcAft>
              <a:buFont typeface="Arial" pitchFamily="34" charset="0"/>
              <a:buChar char="–"/>
              <a:defRPr/>
            </a:pPr>
            <a:r>
              <a:rPr lang="en-US" dirty="0" smtClean="0"/>
              <a:t>Color</a:t>
            </a:r>
          </a:p>
          <a:p>
            <a:pPr lvl="1" fontAlgn="auto">
              <a:spcAft>
                <a:spcPts val="0"/>
              </a:spcAft>
              <a:buFont typeface="Arial" pitchFamily="34" charset="0"/>
              <a:buChar char="–"/>
              <a:defRPr/>
            </a:pPr>
            <a:r>
              <a:rPr lang="en-US" dirty="0" smtClean="0"/>
              <a:t>Orientation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6" name="Slide Number Placeholder 5"/>
          <p:cNvSpPr>
            <a:spLocks noGrp="1"/>
          </p:cNvSpPr>
          <p:nvPr>
            <p:ph type="sldNum" sz="quarter" idx="10"/>
          </p:nvPr>
        </p:nvSpPr>
        <p:spPr/>
        <p:txBody>
          <a:bodyPr/>
          <a:lstStyle/>
          <a:p>
            <a:pPr>
              <a:defRPr/>
            </a:pPr>
            <a:fld id="{E59A56DC-765B-4C85-9CBB-814EFE5A6870}"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Unity</a:t>
            </a:r>
          </a:p>
        </p:txBody>
      </p:sp>
      <p:sp>
        <p:nvSpPr>
          <p:cNvPr id="3" name="Content Placeholder 2"/>
          <p:cNvSpPr>
            <a:spLocks noGrp="1"/>
          </p:cNvSpPr>
          <p:nvPr>
            <p:ph sz="half" idx="1"/>
          </p:nvPr>
        </p:nvSpPr>
        <p:spPr/>
        <p:txBody>
          <a:bodyPr rtlCol="0">
            <a:normAutofit fontScale="92500"/>
          </a:bodyPr>
          <a:lstStyle/>
          <a:p>
            <a:pPr fontAlgn="auto">
              <a:spcAft>
                <a:spcPts val="0"/>
              </a:spcAft>
              <a:buFont typeface="Arial" pitchFamily="34" charset="0"/>
              <a:buChar char="•"/>
              <a:defRPr/>
            </a:pPr>
            <a:r>
              <a:rPr lang="en-US" b="1" dirty="0" smtClean="0"/>
              <a:t>Unity—</a:t>
            </a:r>
            <a:r>
              <a:rPr lang="en-US" dirty="0" smtClean="0"/>
              <a:t>a design principle that pulls together elements to make the design look like a single unit</a:t>
            </a:r>
          </a:p>
          <a:p>
            <a:pPr fontAlgn="auto">
              <a:spcAft>
                <a:spcPts val="0"/>
              </a:spcAft>
              <a:buFont typeface="Arial" pitchFamily="34" charset="0"/>
              <a:buChar char="•"/>
              <a:defRPr/>
            </a:pPr>
            <a:r>
              <a:rPr lang="en-US" dirty="0" smtClean="0"/>
              <a:t>Four general areas contribute to unity in a design:</a:t>
            </a:r>
          </a:p>
          <a:p>
            <a:pPr lvl="1" fontAlgn="auto">
              <a:spcAft>
                <a:spcPts val="0"/>
              </a:spcAft>
              <a:buFont typeface="Arial" pitchFamily="34" charset="0"/>
              <a:buChar char="–"/>
              <a:defRPr/>
            </a:pPr>
            <a:r>
              <a:rPr lang="en-US" dirty="0" smtClean="0"/>
              <a:t>Proximity</a:t>
            </a:r>
          </a:p>
          <a:p>
            <a:pPr lvl="1" fontAlgn="auto">
              <a:spcAft>
                <a:spcPts val="0"/>
              </a:spcAft>
              <a:buFont typeface="Arial" pitchFamily="34" charset="0"/>
              <a:buChar char="–"/>
              <a:defRPr/>
            </a:pPr>
            <a:r>
              <a:rPr lang="en-US" dirty="0" smtClean="0"/>
              <a:t>Alignment</a:t>
            </a:r>
          </a:p>
          <a:p>
            <a:pPr lvl="1" fontAlgn="auto">
              <a:spcAft>
                <a:spcPts val="0"/>
              </a:spcAft>
              <a:buFont typeface="Arial" pitchFamily="34" charset="0"/>
              <a:buChar char="–"/>
              <a:defRPr/>
            </a:pPr>
            <a:r>
              <a:rPr lang="en-US" dirty="0" smtClean="0"/>
              <a:t>Repetition or consistency</a:t>
            </a:r>
          </a:p>
          <a:p>
            <a:pPr lvl="1" fontAlgn="auto">
              <a:spcAft>
                <a:spcPts val="0"/>
              </a:spcAft>
              <a:buFont typeface="Arial" pitchFamily="34" charset="0"/>
              <a:buChar char="–"/>
              <a:defRPr/>
            </a:pPr>
            <a:r>
              <a:rPr lang="en-US" dirty="0" smtClean="0"/>
              <a:t>Contrast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761CBCC9-D08C-48D3-8080-4A2A39BDB5F2}" type="slidenum">
              <a:rPr lang="en-US"/>
              <a:pPr>
                <a:defRPr/>
              </a:pPr>
              <a:t>12</a:t>
            </a:fld>
            <a:endParaRPr lang="en-US" dirty="0"/>
          </a:p>
        </p:txBody>
      </p:sp>
      <p:sp>
        <p:nvSpPr>
          <p:cNvPr id="7" name="TextBox 6"/>
          <p:cNvSpPr txBox="1"/>
          <p:nvPr/>
        </p:nvSpPr>
        <p:spPr>
          <a:xfrm>
            <a:off x="4646613" y="5075238"/>
            <a:ext cx="4038600" cy="1020762"/>
          </a:xfrm>
          <a:prstGeom prst="round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dirty="0"/>
              <a:t>Notice that the pen is just slightly out of alignment. Does your eye want to straighten it?</a:t>
            </a:r>
            <a:endParaRPr lang="en-US" dirty="0"/>
          </a:p>
        </p:txBody>
      </p:sp>
      <p:pic>
        <p:nvPicPr>
          <p:cNvPr id="10" name="Content Placeholder 9"/>
          <p:cNvPicPr>
            <a:picLocks noGrp="1" noChangeAspect="1"/>
          </p:cNvPicPr>
          <p:nvPr>
            <p:ph sz="half" idx="2"/>
          </p:nvPr>
        </p:nvPicPr>
        <p:blipFill>
          <a:blip r:embed="rId2"/>
          <a:stretch>
            <a:fillRect/>
          </a:stretch>
        </p:blipFill>
        <p:spPr>
          <a:xfrm>
            <a:off x="5041900" y="2041525"/>
            <a:ext cx="3248025" cy="2886075"/>
          </a:xfrm>
          <a:effectLst>
            <a:outerShdw blurRad="292100" dist="139700" dir="2700000" algn="ctr" rotWithShape="0">
              <a:srgbClr val="000000">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White Space</a:t>
            </a:r>
          </a:p>
        </p:txBody>
      </p:sp>
      <p:sp>
        <p:nvSpPr>
          <p:cNvPr id="28674" name="Content Placeholder 2"/>
          <p:cNvSpPr>
            <a:spLocks noGrp="1"/>
          </p:cNvSpPr>
          <p:nvPr>
            <p:ph idx="1"/>
          </p:nvPr>
        </p:nvSpPr>
        <p:spPr>
          <a:xfrm>
            <a:off x="457200" y="1905000"/>
            <a:ext cx="8229600" cy="4724400"/>
          </a:xfrm>
        </p:spPr>
        <p:txBody>
          <a:bodyPr/>
          <a:lstStyle/>
          <a:p>
            <a:r>
              <a:rPr lang="en-US" b="1" smtClean="0"/>
              <a:t>White space—</a:t>
            </a:r>
            <a:r>
              <a:rPr lang="en-US" smtClean="0"/>
              <a:t>the areas in which text or graphics do not appear </a:t>
            </a:r>
          </a:p>
          <a:p>
            <a:r>
              <a:rPr lang="en-US" smtClean="0"/>
              <a:t>A block of white space can be used as a means of guiding the eye, as well as of resting it</a:t>
            </a:r>
          </a:p>
          <a:p>
            <a:r>
              <a:rPr lang="en-US" smtClean="0"/>
              <a:t>White space can pose two problems:</a:t>
            </a:r>
          </a:p>
          <a:p>
            <a:pPr lvl="1"/>
            <a:r>
              <a:rPr lang="en-US" smtClean="0"/>
              <a:t>It can be trapped when surrounded on all sides by text or graphics</a:t>
            </a:r>
          </a:p>
          <a:p>
            <a:pPr lvl="1"/>
            <a:r>
              <a:rPr lang="en-US" smtClean="0"/>
              <a:t>It can display as rivers of white in text</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7352A3AB-042F-452A-AAB4-671C568A8A63}"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Structuring a Layout</a:t>
            </a:r>
          </a:p>
        </p:txBody>
      </p:sp>
      <p:sp>
        <p:nvSpPr>
          <p:cNvPr id="29698" name="Content Placeholder 2"/>
          <p:cNvSpPr>
            <a:spLocks noGrp="1"/>
          </p:cNvSpPr>
          <p:nvPr>
            <p:ph idx="1"/>
          </p:nvPr>
        </p:nvSpPr>
        <p:spPr/>
        <p:txBody>
          <a:bodyPr/>
          <a:lstStyle/>
          <a:p>
            <a:r>
              <a:rPr lang="en-US" smtClean="0"/>
              <a:t>Preliminary work before even launching your software:</a:t>
            </a:r>
          </a:p>
          <a:p>
            <a:pPr lvl="1"/>
            <a:r>
              <a:rPr lang="en-US" smtClean="0"/>
              <a:t>Gather materials</a:t>
            </a:r>
          </a:p>
          <a:p>
            <a:pPr lvl="1"/>
            <a:r>
              <a:rPr lang="en-US" smtClean="0"/>
              <a:t>Brainstorm a design theme</a:t>
            </a:r>
          </a:p>
          <a:p>
            <a:pPr lvl="1"/>
            <a:r>
              <a:rPr lang="en-US" smtClean="0"/>
              <a:t>Choose design elements</a:t>
            </a:r>
          </a:p>
          <a:p>
            <a:pPr lvl="1"/>
            <a:r>
              <a:rPr lang="en-US" smtClean="0"/>
              <a:t>Sketch layout ideas</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C57EC028-494F-42AE-904A-887415F5E1CB}"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Setting Up a New Document</a:t>
            </a:r>
          </a:p>
        </p:txBody>
      </p:sp>
      <p:sp>
        <p:nvSpPr>
          <p:cNvPr id="30722" name="Content Placeholder 2"/>
          <p:cNvSpPr>
            <a:spLocks noGrp="1"/>
          </p:cNvSpPr>
          <p:nvPr>
            <p:ph sz="half" idx="1"/>
          </p:nvPr>
        </p:nvSpPr>
        <p:spPr>
          <a:xfrm>
            <a:off x="457200" y="1905000"/>
            <a:ext cx="3581400" cy="4221163"/>
          </a:xfrm>
        </p:spPr>
        <p:txBody>
          <a:bodyPr/>
          <a:lstStyle/>
          <a:p>
            <a:r>
              <a:rPr lang="en-US" smtClean="0"/>
              <a:t>When you create a new document, you must specify certain page setup options that will be applied to all of the pages</a:t>
            </a:r>
          </a:p>
          <a:p>
            <a:r>
              <a:rPr lang="en-US" smtClean="0"/>
              <a:t>Use a dialog box like the one at right to specify document settings</a:t>
            </a:r>
          </a:p>
          <a:p>
            <a:endParaRPr lang="en-US" smtClean="0"/>
          </a:p>
        </p:txBody>
      </p:sp>
      <p:sp>
        <p:nvSpPr>
          <p:cNvPr id="5" name="Slide Number Placeholder 4"/>
          <p:cNvSpPr>
            <a:spLocks noGrp="1"/>
          </p:cNvSpPr>
          <p:nvPr>
            <p:ph type="sldNum" sz="quarter" idx="10"/>
          </p:nvPr>
        </p:nvSpPr>
        <p:spPr/>
        <p:txBody>
          <a:bodyPr/>
          <a:lstStyle/>
          <a:p>
            <a:pPr>
              <a:defRPr/>
            </a:pPr>
            <a:fld id="{6B4B274B-3013-46EE-8120-00E81ACDCFFC}" type="slidenum">
              <a:rPr lang="en-US"/>
              <a:pPr>
                <a:defRPr/>
              </a:pPr>
              <a:t>15</a:t>
            </a:fld>
            <a:endParaRPr lang="en-US" dirty="0"/>
          </a:p>
        </p:txBody>
      </p:sp>
      <p:pic>
        <p:nvPicPr>
          <p:cNvPr id="30724" name="Content Placeholder 5"/>
          <p:cNvPicPr>
            <a:picLocks noGrp="1" noChangeAspect="1"/>
          </p:cNvPicPr>
          <p:nvPr>
            <p:ph sz="half" idx="2"/>
          </p:nvPr>
        </p:nvPicPr>
        <p:blipFill>
          <a:blip r:embed="rId2"/>
          <a:srcRect/>
          <a:stretch>
            <a:fillRect/>
          </a:stretch>
        </p:blipFill>
        <p:spPr>
          <a:xfrm>
            <a:off x="5062538" y="2038350"/>
            <a:ext cx="3209925" cy="4221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Setting Up a New Document (cont.)</a:t>
            </a:r>
          </a:p>
        </p:txBody>
      </p:sp>
      <p:sp>
        <p:nvSpPr>
          <p:cNvPr id="31746" name="Content Placeholder 6"/>
          <p:cNvSpPr>
            <a:spLocks noGrp="1"/>
          </p:cNvSpPr>
          <p:nvPr>
            <p:ph idx="1"/>
          </p:nvPr>
        </p:nvSpPr>
        <p:spPr>
          <a:xfrm>
            <a:off x="457200" y="1905000"/>
            <a:ext cx="8229600" cy="4572000"/>
          </a:xfrm>
        </p:spPr>
        <p:txBody>
          <a:bodyPr/>
          <a:lstStyle/>
          <a:p>
            <a:r>
              <a:rPr lang="en-US" smtClean="0"/>
              <a:t>Page setup decisions include choosing:</a:t>
            </a:r>
          </a:p>
          <a:p>
            <a:pPr lvl="1"/>
            <a:r>
              <a:rPr lang="en-US" smtClean="0"/>
              <a:t>Facing pages: Two side-by-side pages; also referred to as a spread</a:t>
            </a:r>
          </a:p>
          <a:p>
            <a:pPr lvl="1"/>
            <a:r>
              <a:rPr lang="en-US" smtClean="0"/>
              <a:t>Number of pages: </a:t>
            </a:r>
            <a:r>
              <a:rPr lang="fr-FR" smtClean="0"/>
              <a:t>Multipage documents sent to a professional printer </a:t>
            </a:r>
            <a:r>
              <a:rPr lang="en-US" smtClean="0"/>
              <a:t>must be set up in even signatures</a:t>
            </a:r>
          </a:p>
          <a:p>
            <a:pPr lvl="1"/>
            <a:r>
              <a:rPr lang="en-US" smtClean="0"/>
              <a:t>Number of columns: Columns are nonprinting guidelines used to organize and align elements on the page</a:t>
            </a:r>
          </a:p>
          <a:p>
            <a:pPr lvl="1"/>
            <a:r>
              <a:rPr lang="en-US" smtClean="0"/>
              <a:t>Size of gutters: A </a:t>
            </a:r>
            <a:r>
              <a:rPr lang="en-US" b="1" smtClean="0"/>
              <a:t>gutter</a:t>
            </a:r>
            <a:r>
              <a:rPr lang="en-US" smtClean="0"/>
              <a:t> is the white space between each pair of columns</a:t>
            </a:r>
          </a:p>
        </p:txBody>
      </p:sp>
      <p:sp>
        <p:nvSpPr>
          <p:cNvPr id="6" name="Slide Number Placeholder 5"/>
          <p:cNvSpPr>
            <a:spLocks noGrp="1"/>
          </p:cNvSpPr>
          <p:nvPr>
            <p:ph type="sldNum" sz="quarter" idx="10"/>
          </p:nvPr>
        </p:nvSpPr>
        <p:spPr/>
        <p:txBody>
          <a:bodyPr/>
          <a:lstStyle/>
          <a:p>
            <a:pPr>
              <a:defRPr/>
            </a:pPr>
            <a:fld id="{C76A9005-645C-4C2F-AECC-DD5C083F16BB}"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Setting Up a New Document (cont.)</a:t>
            </a:r>
          </a:p>
        </p:txBody>
      </p:sp>
      <p:sp>
        <p:nvSpPr>
          <p:cNvPr id="32770" name="Content Placeholder 6"/>
          <p:cNvSpPr>
            <a:spLocks noGrp="1"/>
          </p:cNvSpPr>
          <p:nvPr>
            <p:ph idx="1"/>
          </p:nvPr>
        </p:nvSpPr>
        <p:spPr>
          <a:xfrm>
            <a:off x="457200" y="1905000"/>
            <a:ext cx="8229600" cy="4572000"/>
          </a:xfrm>
        </p:spPr>
        <p:txBody>
          <a:bodyPr/>
          <a:lstStyle/>
          <a:p>
            <a:r>
              <a:rPr lang="en-US" smtClean="0"/>
              <a:t>Page setup decisions include (cont.):</a:t>
            </a:r>
          </a:p>
          <a:p>
            <a:pPr lvl="1"/>
            <a:r>
              <a:rPr lang="en-US" smtClean="0"/>
              <a:t>Margins</a:t>
            </a:r>
          </a:p>
          <a:p>
            <a:pPr lvl="2"/>
            <a:r>
              <a:rPr lang="en-US" smtClean="0"/>
              <a:t>Wide margins can make a design cleaner, but mean less content can fit on a page or spread</a:t>
            </a:r>
          </a:p>
          <a:p>
            <a:pPr lvl="2"/>
            <a:r>
              <a:rPr lang="en-US" smtClean="0"/>
              <a:t>Narrow margins mean more content on a page, but can make a page look crowded and chaotic</a:t>
            </a:r>
            <a:endParaRPr lang="en-US" sz="1600" smtClean="0"/>
          </a:p>
          <a:p>
            <a:pPr lvl="1"/>
            <a:r>
              <a:rPr lang="en-US" smtClean="0"/>
              <a:t>Bleed: A </a:t>
            </a:r>
            <a:r>
              <a:rPr lang="en-US" b="1" smtClean="0"/>
              <a:t>bleed</a:t>
            </a:r>
            <a:r>
              <a:rPr lang="en-US" smtClean="0"/>
              <a:t> is an element that extends through the margin of a page right up to the edge</a:t>
            </a:r>
            <a:endParaRPr lang="en-US" sz="2000" smtClean="0"/>
          </a:p>
          <a:p>
            <a:pPr lvl="1"/>
            <a:endParaRPr lang="en-US" smtClean="0"/>
          </a:p>
        </p:txBody>
      </p:sp>
      <p:sp>
        <p:nvSpPr>
          <p:cNvPr id="6" name="Slide Number Placeholder 5"/>
          <p:cNvSpPr>
            <a:spLocks noGrp="1"/>
          </p:cNvSpPr>
          <p:nvPr>
            <p:ph type="sldNum" sz="quarter" idx="10"/>
          </p:nvPr>
        </p:nvSpPr>
        <p:spPr/>
        <p:txBody>
          <a:bodyPr/>
          <a:lstStyle/>
          <a:p>
            <a:pPr>
              <a:defRPr/>
            </a:pPr>
            <a:fld id="{6C5C200E-6E6C-4C96-944A-21A0E002D7D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Using a Grid to Organize Elements</a:t>
            </a:r>
          </a:p>
        </p:txBody>
      </p:sp>
      <p:sp>
        <p:nvSpPr>
          <p:cNvPr id="33794" name="Content Placeholder 2"/>
          <p:cNvSpPr>
            <a:spLocks noGrp="1"/>
          </p:cNvSpPr>
          <p:nvPr>
            <p:ph sz="half" idx="1"/>
          </p:nvPr>
        </p:nvSpPr>
        <p:spPr>
          <a:xfrm>
            <a:off x="457200" y="1905000"/>
            <a:ext cx="4038600" cy="4419600"/>
          </a:xfrm>
        </p:spPr>
        <p:txBody>
          <a:bodyPr/>
          <a:lstStyle/>
          <a:p>
            <a:r>
              <a:rPr lang="en-US" smtClean="0"/>
              <a:t>Grid—a series of vertical and horizontal non-printing guidelines that direct placement and size of objects on a page</a:t>
            </a:r>
          </a:p>
          <a:p>
            <a:r>
              <a:rPr lang="en-US" smtClean="0"/>
              <a:t>A grid can make it easier to incorporate design principles</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2E49B414-A217-4D16-A63E-86B2D90DEDCF}" type="slidenum">
              <a:rPr lang="en-US"/>
              <a:pPr>
                <a:defRPr/>
              </a:pPr>
              <a:t>18</a:t>
            </a:fld>
            <a:endParaRPr lang="en-US" dirty="0"/>
          </a:p>
        </p:txBody>
      </p:sp>
      <p:pic>
        <p:nvPicPr>
          <p:cNvPr id="33796" name="Content Placeholder 8"/>
          <p:cNvPicPr>
            <a:picLocks noGrp="1" noChangeAspect="1"/>
          </p:cNvPicPr>
          <p:nvPr>
            <p:ph sz="half" idx="2"/>
          </p:nvPr>
        </p:nvPicPr>
        <p:blipFill>
          <a:blip r:embed="rId2"/>
          <a:srcRect/>
          <a:stretch>
            <a:fillRect/>
          </a:stretch>
        </p:blipFill>
        <p:spPr>
          <a:xfrm>
            <a:off x="4648200" y="2038350"/>
            <a:ext cx="4038600" cy="26289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Using a Grid to Organize Elements (cont.)</a:t>
            </a:r>
            <a:endParaRPr lang="en-US" dirty="0"/>
          </a:p>
        </p:txBody>
      </p:sp>
      <p:sp>
        <p:nvSpPr>
          <p:cNvPr id="34818" name="Content Placeholder 6"/>
          <p:cNvSpPr>
            <a:spLocks noGrp="1"/>
          </p:cNvSpPr>
          <p:nvPr>
            <p:ph idx="1"/>
          </p:nvPr>
        </p:nvSpPr>
        <p:spPr>
          <a:xfrm>
            <a:off x="457200" y="1905000"/>
            <a:ext cx="8229600" cy="4572000"/>
          </a:xfrm>
        </p:spPr>
        <p:txBody>
          <a:bodyPr/>
          <a:lstStyle/>
          <a:p>
            <a:r>
              <a:rPr lang="en-US" smtClean="0"/>
              <a:t>The series of vertical grid lines in a layout are referred to as columns</a:t>
            </a:r>
          </a:p>
          <a:p>
            <a:r>
              <a:rPr lang="en-US" smtClean="0"/>
              <a:t>The appropriate number of columns for a design will depend on the size of the page and the complexity of the design</a:t>
            </a:r>
          </a:p>
        </p:txBody>
      </p:sp>
      <p:sp>
        <p:nvSpPr>
          <p:cNvPr id="6" name="Slide Number Placeholder 5"/>
          <p:cNvSpPr>
            <a:spLocks noGrp="1"/>
          </p:cNvSpPr>
          <p:nvPr>
            <p:ph type="sldNum" sz="quarter" idx="10"/>
          </p:nvPr>
        </p:nvSpPr>
        <p:spPr/>
        <p:txBody>
          <a:bodyPr/>
          <a:lstStyle/>
          <a:p>
            <a:pPr>
              <a:defRPr/>
            </a:pPr>
            <a:fld id="{50AE5393-91A9-4707-B054-ABD4824A54E1}"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Lessons</a:t>
            </a:r>
          </a:p>
        </p:txBody>
      </p:sp>
      <p:sp>
        <p:nvSpPr>
          <p:cNvPr id="8" name="Content Placeholder 7"/>
          <p:cNvSpPr>
            <a:spLocks noGrp="1"/>
          </p:cNvSpPr>
          <p:nvPr>
            <p:ph idx="1"/>
          </p:nvPr>
        </p:nvSpPr>
        <p:spPr/>
        <p:txBody>
          <a:bodyPr rtlCol="0">
            <a:normAutofit/>
          </a:bodyPr>
          <a:lstStyle/>
          <a:p>
            <a:pPr marL="1944688" indent="-1944688" fontAlgn="auto">
              <a:spcAft>
                <a:spcPts val="0"/>
              </a:spcAft>
              <a:buFont typeface="Arial" pitchFamily="34" charset="0"/>
              <a:buNone/>
              <a:tabLst>
                <a:tab pos="1944688" algn="l"/>
              </a:tabLst>
              <a:defRPr/>
            </a:pPr>
            <a:r>
              <a:rPr lang="en-US" dirty="0" smtClean="0"/>
              <a:t>Lesson 10.1:	Understanding Design Principles</a:t>
            </a:r>
          </a:p>
          <a:p>
            <a:pPr marL="1944688" indent="-1944688" fontAlgn="auto">
              <a:spcAft>
                <a:spcPts val="0"/>
              </a:spcAft>
              <a:buFont typeface="Arial" pitchFamily="34" charset="0"/>
              <a:buNone/>
              <a:tabLst>
                <a:tab pos="1944688" algn="l"/>
              </a:tabLst>
              <a:defRPr/>
            </a:pPr>
            <a:r>
              <a:rPr lang="en-US" dirty="0"/>
              <a:t>Lesson</a:t>
            </a:r>
            <a:r>
              <a:rPr lang="en-US" dirty="0" smtClean="0"/>
              <a:t> 10.2:	Structuring a Layout</a:t>
            </a:r>
          </a:p>
          <a:p>
            <a:pPr marL="1944688" indent="-1944688" fontAlgn="auto">
              <a:spcAft>
                <a:spcPts val="0"/>
              </a:spcAft>
              <a:buFont typeface="Arial" pitchFamily="34" charset="0"/>
              <a:buNone/>
              <a:tabLst>
                <a:tab pos="1944688" algn="l"/>
              </a:tabLst>
              <a:defRPr/>
            </a:pPr>
            <a:r>
              <a:rPr lang="en-US" dirty="0" smtClean="0"/>
              <a:t>Lesson 10.3: 	Using PDFs for Print Publications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6" name="Slide Number Placeholder 5"/>
          <p:cNvSpPr>
            <a:spLocks noGrp="1"/>
          </p:cNvSpPr>
          <p:nvPr>
            <p:ph type="sldNum" sz="quarter" idx="10"/>
          </p:nvPr>
        </p:nvSpPr>
        <p:spPr/>
        <p:txBody>
          <a:bodyPr/>
          <a:lstStyle/>
          <a:p>
            <a:pPr>
              <a:defRPr/>
            </a:pPr>
            <a:fld id="{9D5980B9-1C54-4804-9FE5-87E4620DEEA8}"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Using a Grid to Organize Elements (cont.)</a:t>
            </a:r>
            <a:endParaRPr lang="en-US" dirty="0"/>
          </a:p>
        </p:txBody>
      </p:sp>
      <p:sp>
        <p:nvSpPr>
          <p:cNvPr id="35842" name="Content Placeholder 6"/>
          <p:cNvSpPr>
            <a:spLocks noGrp="1"/>
          </p:cNvSpPr>
          <p:nvPr>
            <p:ph idx="1"/>
          </p:nvPr>
        </p:nvSpPr>
        <p:spPr>
          <a:xfrm>
            <a:off x="457200" y="1905000"/>
            <a:ext cx="8229600" cy="4572000"/>
          </a:xfrm>
        </p:spPr>
        <p:txBody>
          <a:bodyPr/>
          <a:lstStyle/>
          <a:p>
            <a:r>
              <a:rPr lang="en-US" smtClean="0"/>
              <a:t>General guidelines for determining the number of columns for a project:</a:t>
            </a:r>
          </a:p>
          <a:p>
            <a:pPr lvl="1"/>
            <a:r>
              <a:rPr lang="en-US" smtClean="0"/>
              <a:t>Two-column grids are useful for narrow pages and simple designs</a:t>
            </a:r>
          </a:p>
          <a:p>
            <a:pPr lvl="1"/>
            <a:r>
              <a:rPr lang="en-US" smtClean="0"/>
              <a:t>Three-column grids are more flexible since items can span one, two, or all three columns</a:t>
            </a:r>
          </a:p>
          <a:p>
            <a:pPr lvl="1"/>
            <a:r>
              <a:rPr lang="en-US" smtClean="0"/>
              <a:t>Four or more columns are usually the most flexible choice for page structure</a:t>
            </a:r>
          </a:p>
          <a:p>
            <a:pPr lvl="1"/>
            <a:r>
              <a:rPr lang="en-US" smtClean="0"/>
              <a:t>Odd numbers  of columns seem to work best in a design because they allow you to build asymmetry </a:t>
            </a:r>
          </a:p>
          <a:p>
            <a:endParaRPr lang="en-US" smtClean="0"/>
          </a:p>
        </p:txBody>
      </p:sp>
      <p:sp>
        <p:nvSpPr>
          <p:cNvPr id="6" name="Slide Number Placeholder 5"/>
          <p:cNvSpPr>
            <a:spLocks noGrp="1"/>
          </p:cNvSpPr>
          <p:nvPr>
            <p:ph type="sldNum" sz="quarter" idx="10"/>
          </p:nvPr>
        </p:nvSpPr>
        <p:spPr/>
        <p:txBody>
          <a:bodyPr/>
          <a:lstStyle/>
          <a:p>
            <a:pPr>
              <a:defRPr/>
            </a:pPr>
            <a:fld id="{FFEFFD61-4DC4-4854-BA1A-B5AF53326FAC}"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Using a Grid to Organize Elements</a:t>
            </a:r>
            <a:br>
              <a:rPr lang="en-US" dirty="0" smtClean="0"/>
            </a:br>
            <a:r>
              <a:rPr lang="en-US" dirty="0" smtClean="0"/>
              <a:t>(cont.)</a:t>
            </a:r>
            <a:endParaRPr lang="en-US" dirty="0"/>
          </a:p>
        </p:txBody>
      </p:sp>
      <p:sp>
        <p:nvSpPr>
          <p:cNvPr id="36866" name="Content Placeholder 2"/>
          <p:cNvSpPr>
            <a:spLocks noGrp="1"/>
          </p:cNvSpPr>
          <p:nvPr>
            <p:ph idx="1"/>
          </p:nvPr>
        </p:nvSpPr>
        <p:spPr/>
        <p:txBody>
          <a:bodyPr/>
          <a:lstStyle/>
          <a:p>
            <a:r>
              <a:rPr lang="en-US" smtClean="0"/>
              <a:t>What is the underlying column structure in these layouts?</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01640A46-7B2D-40E6-8267-FC0260D61C03}" type="slidenum">
              <a:rPr lang="en-US"/>
              <a:pPr>
                <a:defRPr/>
              </a:pPr>
              <a:t>21</a:t>
            </a:fld>
            <a:endParaRPr lang="en-US" dirty="0"/>
          </a:p>
        </p:txBody>
      </p:sp>
      <p:pic>
        <p:nvPicPr>
          <p:cNvPr id="8" name="Content Placeholder 7"/>
          <p:cNvPicPr>
            <a:picLocks noGrp="1" noChangeAspect="1"/>
          </p:cNvPicPr>
          <p:nvPr>
            <p:ph sz="half" idx="4294967295"/>
          </p:nvPr>
        </p:nvPicPr>
        <p:blipFill>
          <a:blip r:embed="rId2"/>
          <a:stretch>
            <a:fillRect/>
          </a:stretch>
        </p:blipFill>
        <p:spPr>
          <a:xfrm>
            <a:off x="855663" y="3211513"/>
            <a:ext cx="2411412" cy="2925762"/>
          </a:xfrm>
          <a:ln w="28575">
            <a:solidFill>
              <a:srgbClr val="ABCD5E"/>
            </a:solidFill>
          </a:ln>
          <a:effectLst>
            <a:outerShdw blurRad="292100" dist="139700" dir="2700000" algn="ctr" rotWithShape="0">
              <a:srgbClr val="000000">
                <a:alpha val="65000"/>
              </a:srgbClr>
            </a:outerShdw>
          </a:effectLst>
        </p:spPr>
      </p:pic>
      <p:pic>
        <p:nvPicPr>
          <p:cNvPr id="9" name="Picture 8"/>
          <p:cNvPicPr>
            <a:picLocks noChangeAspect="1"/>
          </p:cNvPicPr>
          <p:nvPr/>
        </p:nvPicPr>
        <p:blipFill>
          <a:blip r:embed="rId3"/>
          <a:stretch>
            <a:fillRect/>
          </a:stretch>
        </p:blipFill>
        <p:spPr>
          <a:xfrm>
            <a:off x="3567113" y="3200400"/>
            <a:ext cx="2409825" cy="2925763"/>
          </a:xfrm>
          <a:prstGeom prst="rect">
            <a:avLst/>
          </a:prstGeom>
          <a:ln w="28575">
            <a:solidFill>
              <a:srgbClr val="ABCD5E"/>
            </a:solidFill>
          </a:ln>
          <a:effectLst>
            <a:outerShdw blurRad="292100" dist="139700" dir="2700000" algn="ctr" rotWithShape="0">
              <a:srgbClr val="000000">
                <a:alpha val="65000"/>
              </a:srgbClr>
            </a:outerShdw>
          </a:effectLst>
        </p:spPr>
      </p:pic>
      <p:pic>
        <p:nvPicPr>
          <p:cNvPr id="10" name="Picture 9"/>
          <p:cNvPicPr>
            <a:picLocks noChangeAspect="1"/>
          </p:cNvPicPr>
          <p:nvPr/>
        </p:nvPicPr>
        <p:blipFill>
          <a:blip r:embed="rId4"/>
          <a:stretch>
            <a:fillRect/>
          </a:stretch>
        </p:blipFill>
        <p:spPr>
          <a:xfrm>
            <a:off x="6276975" y="3200400"/>
            <a:ext cx="2409825" cy="2925763"/>
          </a:xfrm>
          <a:prstGeom prst="rect">
            <a:avLst/>
          </a:prstGeom>
          <a:ln w="28575">
            <a:solidFill>
              <a:srgbClr val="ABCD5E"/>
            </a:solidFill>
          </a:ln>
          <a:effectLst>
            <a:outerShdw blurRad="292100" dist="139700" dir="2700000" algn="ctr" rotWithShape="0">
              <a:srgbClr val="000000">
                <a:alpha val="65000"/>
              </a:srgbClr>
            </a:outerShdw>
          </a:effectLst>
        </p:spPr>
      </p:pic>
      <p:sp>
        <p:nvSpPr>
          <p:cNvPr id="36871" name="TextBox 10"/>
          <p:cNvSpPr txBox="1">
            <a:spLocks noChangeArrowheads="1"/>
          </p:cNvSpPr>
          <p:nvPr/>
        </p:nvSpPr>
        <p:spPr bwMode="auto">
          <a:xfrm rot="-5400000">
            <a:off x="8214519" y="5439569"/>
            <a:ext cx="1371600" cy="246062"/>
          </a:xfrm>
          <a:prstGeom prst="rect">
            <a:avLst/>
          </a:prstGeom>
          <a:noFill/>
          <a:ln w="9525">
            <a:noFill/>
            <a:miter lim="800000"/>
            <a:headEnd/>
            <a:tailEnd/>
          </a:ln>
        </p:spPr>
        <p:txBody>
          <a:bodyPr>
            <a:spAutoFit/>
          </a:bodyPr>
          <a:lstStyle/>
          <a:p>
            <a:r>
              <a:rPr lang="en-US" sz="1000">
                <a:latin typeface="Calibri" pitchFamily="34" charset="0"/>
              </a:rPr>
              <a:t>Edward Skintik</a:t>
            </a:r>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Using a Grid to Organize Elements</a:t>
            </a:r>
            <a:br>
              <a:rPr lang="en-US" dirty="0" smtClean="0"/>
            </a:br>
            <a:r>
              <a:rPr lang="en-US" dirty="0" smtClean="0"/>
              <a:t>(cont.)</a:t>
            </a:r>
            <a:endParaRPr lang="en-US" dirty="0"/>
          </a:p>
        </p:txBody>
      </p:sp>
      <p:sp>
        <p:nvSpPr>
          <p:cNvPr id="37890" name="Content Placeholder 2"/>
          <p:cNvSpPr>
            <a:spLocks noGrp="1"/>
          </p:cNvSpPr>
          <p:nvPr>
            <p:ph idx="1"/>
          </p:nvPr>
        </p:nvSpPr>
        <p:spPr/>
        <p:txBody>
          <a:bodyPr/>
          <a:lstStyle/>
          <a:p>
            <a:r>
              <a:rPr lang="en-US" smtClean="0"/>
              <a:t>The vertical alignment of elements is the most important concern in design</a:t>
            </a:r>
          </a:p>
          <a:p>
            <a:r>
              <a:rPr lang="en-US" smtClean="0"/>
              <a:t>Horizontal alignment is determined by how big an element is after you size it to fit the vertical columns</a:t>
            </a:r>
          </a:p>
          <a:p>
            <a:r>
              <a:rPr lang="en-US" smtClean="0"/>
              <a:t>Alignment is important for establishing order in a design, but just as important is occasionally breaking the order to create interest</a:t>
            </a:r>
          </a:p>
          <a:p>
            <a:r>
              <a:rPr lang="en-US" smtClean="0"/>
              <a:t>When breaking the grid, do it for a specific reason: to achieve unity, balance, emphasis, or rhythm</a:t>
            </a:r>
          </a:p>
          <a:p>
            <a:endParaRPr lang="en-US" smtClean="0"/>
          </a:p>
          <a:p>
            <a:endParaRPr lang="en-US" smtClean="0"/>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08DFE9D1-0C32-4A75-9D79-5E90678D16C2}"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Master Pages and Templates</a:t>
            </a:r>
          </a:p>
        </p:txBody>
      </p:sp>
      <p:sp>
        <p:nvSpPr>
          <p:cNvPr id="38914" name="Content Placeholder 2"/>
          <p:cNvSpPr>
            <a:spLocks noGrp="1"/>
          </p:cNvSpPr>
          <p:nvPr>
            <p:ph sz="half" idx="1"/>
          </p:nvPr>
        </p:nvSpPr>
        <p:spPr>
          <a:xfrm>
            <a:off x="457200" y="1905000"/>
            <a:ext cx="5257800" cy="4221163"/>
          </a:xfrm>
        </p:spPr>
        <p:txBody>
          <a:bodyPr/>
          <a:lstStyle/>
          <a:p>
            <a:r>
              <a:rPr lang="en-US" b="1" smtClean="0"/>
              <a:t>Master pages </a:t>
            </a:r>
            <a:r>
              <a:rPr lang="en-US" smtClean="0"/>
              <a:t>can be applied to any page within a document</a:t>
            </a:r>
          </a:p>
          <a:p>
            <a:pPr lvl="1"/>
            <a:r>
              <a:rPr lang="en-US" smtClean="0"/>
              <a:t>Usually include elements repeated on multiple pages </a:t>
            </a:r>
          </a:p>
          <a:p>
            <a:pPr lvl="1"/>
            <a:r>
              <a:rPr lang="en-US" smtClean="0"/>
              <a:t>Can contain a basic structure that will be repeated on multiple pages </a:t>
            </a:r>
          </a:p>
          <a:p>
            <a:pPr lvl="1"/>
            <a:r>
              <a:rPr lang="en-US" smtClean="0"/>
              <a:t>Are useful shortcuts for standardizing designs across any document series that shares common elements</a:t>
            </a:r>
          </a:p>
          <a:p>
            <a:r>
              <a:rPr lang="en-US" smtClean="0"/>
              <a:t>Master pages are often incorporated into templates</a:t>
            </a:r>
          </a:p>
          <a:p>
            <a:endParaRPr lang="en-US" smtClean="0"/>
          </a:p>
          <a:p>
            <a:endParaRPr lang="en-US" smtClean="0"/>
          </a:p>
        </p:txBody>
      </p:sp>
      <p:pic>
        <p:nvPicPr>
          <p:cNvPr id="38915" name="Content Placeholder 6"/>
          <p:cNvPicPr>
            <a:picLocks noGrp="1" noChangeAspect="1"/>
          </p:cNvPicPr>
          <p:nvPr>
            <p:ph sz="half" idx="2"/>
          </p:nvPr>
        </p:nvPicPr>
        <p:blipFill>
          <a:blip r:embed="rId2"/>
          <a:srcRect/>
          <a:stretch>
            <a:fillRect/>
          </a:stretch>
        </p:blipFill>
        <p:spPr>
          <a:xfrm>
            <a:off x="6496050" y="2041525"/>
            <a:ext cx="2190750" cy="3762375"/>
          </a:xfrm>
        </p:spPr>
      </p:pic>
      <p:sp>
        <p:nvSpPr>
          <p:cNvPr id="5" name="Slide Number Placeholder 4"/>
          <p:cNvSpPr>
            <a:spLocks noGrp="1"/>
          </p:cNvSpPr>
          <p:nvPr>
            <p:ph type="sldNum" sz="quarter" idx="10"/>
          </p:nvPr>
        </p:nvSpPr>
        <p:spPr/>
        <p:txBody>
          <a:bodyPr/>
          <a:lstStyle/>
          <a:p>
            <a:pPr>
              <a:defRPr/>
            </a:pPr>
            <a:fld id="{13B1C051-7224-4944-9925-109FBD32BF5D}"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Creating and Viewing PDFs</a:t>
            </a:r>
          </a:p>
        </p:txBody>
      </p:sp>
      <p:sp>
        <p:nvSpPr>
          <p:cNvPr id="3" name="Content Placeholder 2"/>
          <p:cNvSpPr>
            <a:spLocks noGrp="1"/>
          </p:cNvSpPr>
          <p:nvPr>
            <p:ph sz="half" idx="1"/>
          </p:nvPr>
        </p:nvSpPr>
        <p:spPr/>
        <p:txBody>
          <a:bodyPr rtlCol="0">
            <a:normAutofit fontScale="92500"/>
          </a:bodyPr>
          <a:lstStyle/>
          <a:p>
            <a:pPr fontAlgn="auto">
              <a:spcAft>
                <a:spcPts val="0"/>
              </a:spcAft>
              <a:buFont typeface="Arial" pitchFamily="34" charset="0"/>
              <a:buChar char="•"/>
              <a:defRPr/>
            </a:pPr>
            <a:r>
              <a:rPr lang="en-US" smtClean="0"/>
              <a:t>You will most likely generate PDFs directly from within your layout program</a:t>
            </a:r>
          </a:p>
          <a:p>
            <a:pPr fontAlgn="auto">
              <a:spcAft>
                <a:spcPts val="0"/>
              </a:spcAft>
              <a:buFont typeface="Arial" pitchFamily="34" charset="0"/>
              <a:buChar char="•"/>
              <a:defRPr/>
            </a:pPr>
            <a:r>
              <a:rPr lang="en-US" smtClean="0"/>
              <a:t>There are two basic tasks associated with PDFs: creating PDFs and viewing them</a:t>
            </a:r>
          </a:p>
          <a:p>
            <a:pPr lvl="1" fontAlgn="auto">
              <a:spcAft>
                <a:spcPts val="0"/>
              </a:spcAft>
              <a:buFont typeface="Arial" pitchFamily="34" charset="0"/>
              <a:buChar char="–"/>
              <a:defRPr/>
            </a:pPr>
            <a:r>
              <a:rPr lang="en-US" smtClean="0"/>
              <a:t>Some PDF software can both create and display PDFs</a:t>
            </a:r>
          </a:p>
          <a:p>
            <a:pPr lvl="1" fontAlgn="auto">
              <a:spcAft>
                <a:spcPts val="0"/>
              </a:spcAft>
              <a:buFont typeface="Arial" pitchFamily="34" charset="0"/>
              <a:buChar char="–"/>
              <a:defRPr/>
            </a:pPr>
            <a:r>
              <a:rPr lang="en-US" smtClean="0"/>
              <a:t>Other software can display PDFs, but cannot create them</a:t>
            </a:r>
          </a:p>
          <a:p>
            <a:pPr lvl="1" fontAlgn="auto">
              <a:spcAft>
                <a:spcPts val="0"/>
              </a:spcAft>
              <a:buFont typeface="Arial" pitchFamily="34" charset="0"/>
              <a:buChar char="–"/>
              <a:defRPr/>
            </a:pPr>
            <a:endParaRPr lang="en-US" smtClean="0"/>
          </a:p>
          <a:p>
            <a:pPr fontAlgn="auto">
              <a:spcAft>
                <a:spcPts val="0"/>
              </a:spcAft>
              <a:buFont typeface="Arial" pitchFamily="34" charset="0"/>
              <a:buChar char="•"/>
              <a:defRPr/>
            </a:pPr>
            <a:endParaRPr lang="en-US" smtClean="0"/>
          </a:p>
          <a:p>
            <a:pPr fontAlgn="auto">
              <a:spcAft>
                <a:spcPts val="0"/>
              </a:spcAft>
              <a:buFont typeface="Arial" pitchFamily="34" charset="0"/>
              <a:buChar char="•"/>
              <a:defRPr/>
            </a:pPr>
            <a:endParaRPr lang="en-US" smtClean="0"/>
          </a:p>
          <a:p>
            <a:pPr fontAlgn="auto">
              <a:spcAft>
                <a:spcPts val="0"/>
              </a:spcAft>
              <a:buFont typeface="Arial" pitchFamily="34" charset="0"/>
              <a:buChar char="•"/>
              <a:defRPr/>
            </a:pPr>
            <a:endParaRPr lang="en-US" dirty="0"/>
          </a:p>
        </p:txBody>
      </p:sp>
      <p:pic>
        <p:nvPicPr>
          <p:cNvPr id="39939" name="Content Placeholder 7"/>
          <p:cNvPicPr>
            <a:picLocks noGrp="1" noChangeAspect="1"/>
          </p:cNvPicPr>
          <p:nvPr>
            <p:ph sz="half" idx="2"/>
          </p:nvPr>
        </p:nvPicPr>
        <p:blipFill>
          <a:blip r:embed="rId2"/>
          <a:srcRect/>
          <a:stretch>
            <a:fillRect/>
          </a:stretch>
        </p:blipFill>
        <p:spPr>
          <a:xfrm>
            <a:off x="5356225" y="2038350"/>
            <a:ext cx="2619375" cy="1905000"/>
          </a:xfrm>
        </p:spPr>
      </p:pic>
      <p:sp>
        <p:nvSpPr>
          <p:cNvPr id="5" name="Slide Number Placeholder 4"/>
          <p:cNvSpPr>
            <a:spLocks noGrp="1"/>
          </p:cNvSpPr>
          <p:nvPr>
            <p:ph type="sldNum" sz="quarter" idx="10"/>
          </p:nvPr>
        </p:nvSpPr>
        <p:spPr/>
        <p:txBody>
          <a:bodyPr/>
          <a:lstStyle/>
          <a:p>
            <a:pPr>
              <a:defRPr/>
            </a:pPr>
            <a:fld id="{C1A29621-2688-42E3-A991-28D45660EFE7}"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PDFs and Print Production</a:t>
            </a:r>
          </a:p>
        </p:txBody>
      </p:sp>
      <p:sp>
        <p:nvSpPr>
          <p:cNvPr id="40962" name="Content Placeholder 2"/>
          <p:cNvSpPr>
            <a:spLocks noGrp="1"/>
          </p:cNvSpPr>
          <p:nvPr>
            <p:ph idx="1"/>
          </p:nvPr>
        </p:nvSpPr>
        <p:spPr/>
        <p:txBody>
          <a:bodyPr/>
          <a:lstStyle/>
          <a:p>
            <a:r>
              <a:rPr lang="en-US" smtClean="0"/>
              <a:t>When you send a PDF of your document to a printer, you can be confident that what you saw in the PDF is what will come off the press</a:t>
            </a:r>
          </a:p>
          <a:p>
            <a:r>
              <a:rPr lang="en-US" smtClean="0"/>
              <a:t>You can create a PDF for the press from almost any application</a:t>
            </a:r>
          </a:p>
          <a:p>
            <a:r>
              <a:rPr lang="en-US" smtClean="0"/>
              <a:t>It’s best to create PDFs using settings verified or supplied by the print vendor</a:t>
            </a:r>
          </a:p>
          <a:p>
            <a:r>
              <a:rPr lang="en-US" smtClean="0"/>
              <a:t>PDF/X minimizes the chance of problems once your PDFs reach the press</a:t>
            </a:r>
          </a:p>
          <a:p>
            <a:endParaRPr lang="en-US" smtClean="0"/>
          </a:p>
          <a:p>
            <a:endParaRPr lang="en-US" smtClean="0"/>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E03CF273-A3CC-4353-9FE6-FAE3935B751D}"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Flexibility and Adaptability</a:t>
            </a:r>
          </a:p>
        </p:txBody>
      </p:sp>
      <p:sp>
        <p:nvSpPr>
          <p:cNvPr id="7" name="Content Placeholder 6"/>
          <p:cNvSpPr>
            <a:spLocks noGrp="1"/>
          </p:cNvSpPr>
          <p:nvPr>
            <p:ph sz="half" idx="1"/>
          </p:nvPr>
        </p:nvSpPr>
        <p:spPr>
          <a:xfrm>
            <a:off x="3657600" y="1905000"/>
            <a:ext cx="5029200" cy="4221163"/>
          </a:xfrm>
        </p:spPr>
        <p:txBody>
          <a:bodyPr rtlCol="0">
            <a:normAutofit lnSpcReduction="10000"/>
          </a:bodyPr>
          <a:lstStyle/>
          <a:p>
            <a:pPr fontAlgn="auto">
              <a:spcAft>
                <a:spcPts val="0"/>
              </a:spcAft>
              <a:buFont typeface="Arial" pitchFamily="34" charset="0"/>
              <a:buChar char="•"/>
              <a:defRPr/>
            </a:pPr>
            <a:r>
              <a:rPr lang="en-US" dirty="0" smtClean="0"/>
              <a:t>Being able to manage and resolve conflict is an important job skill</a:t>
            </a:r>
          </a:p>
          <a:p>
            <a:pPr fontAlgn="auto">
              <a:spcAft>
                <a:spcPts val="0"/>
              </a:spcAft>
              <a:buFont typeface="Arial" pitchFamily="34" charset="0"/>
              <a:buChar char="•"/>
              <a:defRPr/>
            </a:pPr>
            <a:r>
              <a:rPr lang="en-US" dirty="0" smtClean="0"/>
              <a:t>To manage conflict:</a:t>
            </a:r>
          </a:p>
          <a:p>
            <a:pPr lvl="1" fontAlgn="auto">
              <a:spcAft>
                <a:spcPts val="0"/>
              </a:spcAft>
              <a:buFont typeface="Arial" pitchFamily="34" charset="0"/>
              <a:buChar char="–"/>
              <a:defRPr/>
            </a:pPr>
            <a:r>
              <a:rPr lang="en-US" dirty="0" smtClean="0"/>
              <a:t>Show respect and understanding for others</a:t>
            </a:r>
          </a:p>
          <a:p>
            <a:pPr lvl="1" fontAlgn="auto">
              <a:spcAft>
                <a:spcPts val="0"/>
              </a:spcAft>
              <a:buFont typeface="Arial" pitchFamily="34" charset="0"/>
              <a:buChar char="–"/>
              <a:defRPr/>
            </a:pPr>
            <a:r>
              <a:rPr lang="en-US" dirty="0" smtClean="0"/>
              <a:t>Offer alternatives</a:t>
            </a:r>
          </a:p>
          <a:p>
            <a:pPr lvl="1" fontAlgn="auto">
              <a:spcAft>
                <a:spcPts val="0"/>
              </a:spcAft>
              <a:buFont typeface="Arial" pitchFamily="34" charset="0"/>
              <a:buChar char="–"/>
              <a:defRPr/>
            </a:pPr>
            <a:r>
              <a:rPr lang="en-US" dirty="0" smtClean="0"/>
              <a:t>Avoid stereotyping and offensive or condescending language</a:t>
            </a:r>
          </a:p>
          <a:p>
            <a:pPr lvl="1" fontAlgn="auto">
              <a:spcAft>
                <a:spcPts val="0"/>
              </a:spcAft>
              <a:buFont typeface="Arial" pitchFamily="34" charset="0"/>
              <a:buChar char="–"/>
              <a:defRPr/>
            </a:pPr>
            <a:r>
              <a:rPr lang="en-US" dirty="0" smtClean="0"/>
              <a:t>Use intervention, confrontation, and compromise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9EC30EBE-CEF3-41E7-9507-20CA8490F48F}" type="slidenum">
              <a:rPr lang="en-US"/>
              <a:pPr>
                <a:defRPr/>
              </a:pPr>
              <a:t>26</a:t>
            </a:fld>
            <a:endParaRPr lang="en-US" dirty="0"/>
          </a:p>
        </p:txBody>
      </p:sp>
      <p:pic>
        <p:nvPicPr>
          <p:cNvPr id="9" name="Content Placeholder 7" descr="21stCentury.jpg"/>
          <p:cNvPicPr>
            <a:picLocks noChangeAspect="1"/>
          </p:cNvPicPr>
          <p:nvPr/>
        </p:nvPicPr>
        <p:blipFill>
          <a:blip r:embed="rId2"/>
          <a:stretch>
            <a:fillRect/>
          </a:stretch>
        </p:blipFill>
        <p:spPr>
          <a:xfrm>
            <a:off x="457200" y="2051050"/>
            <a:ext cx="2209800" cy="2236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Key Concepts</a:t>
            </a:r>
          </a:p>
        </p:txBody>
      </p:sp>
      <p:sp>
        <p:nvSpPr>
          <p:cNvPr id="43010" name="Content Placeholder 2"/>
          <p:cNvSpPr>
            <a:spLocks noGrp="1"/>
          </p:cNvSpPr>
          <p:nvPr>
            <p:ph idx="1"/>
          </p:nvPr>
        </p:nvSpPr>
        <p:spPr>
          <a:xfrm>
            <a:off x="457200" y="1905000"/>
            <a:ext cx="8229600" cy="4343400"/>
          </a:xfrm>
        </p:spPr>
        <p:txBody>
          <a:bodyPr/>
          <a:lstStyle/>
          <a:p>
            <a:r>
              <a:rPr lang="en-US" smtClean="0"/>
              <a:t>An overriding idea behind good design is the tension between similarity and contrast: </a:t>
            </a:r>
          </a:p>
          <a:p>
            <a:pPr lvl="1"/>
            <a:r>
              <a:rPr lang="en-US" smtClean="0"/>
              <a:t>Without similarity, a design is chaotic and unreadable</a:t>
            </a:r>
          </a:p>
          <a:p>
            <a:pPr lvl="1"/>
            <a:r>
              <a:rPr lang="en-US" smtClean="0"/>
              <a:t>Without contrast, a design is boring and forgettable</a:t>
            </a:r>
            <a:endParaRPr lang="en-US" i="1" smtClean="0"/>
          </a:p>
          <a:p>
            <a:r>
              <a:rPr lang="en-US" smtClean="0"/>
              <a:t>Balance is the design principle that says the weight of objects is evenly distributed across a design</a:t>
            </a:r>
            <a:endParaRPr lang="en-US" i="1" smtClean="0"/>
          </a:p>
          <a:p>
            <a:r>
              <a:rPr lang="en-US" smtClean="0"/>
              <a:t>In symmetrical balance, elements are distributed equally on both sides of the axis</a:t>
            </a:r>
          </a:p>
        </p:txBody>
      </p:sp>
      <p:sp>
        <p:nvSpPr>
          <p:cNvPr id="5" name="Slide Number Placeholder 4"/>
          <p:cNvSpPr>
            <a:spLocks noGrp="1"/>
          </p:cNvSpPr>
          <p:nvPr>
            <p:ph type="sldNum" sz="quarter" idx="10"/>
          </p:nvPr>
        </p:nvSpPr>
        <p:spPr>
          <a:xfrm>
            <a:off x="6553200" y="6324600"/>
            <a:ext cx="2133600" cy="365125"/>
          </a:xfrm>
        </p:spPr>
        <p:txBody>
          <a:bodyPr/>
          <a:lstStyle/>
          <a:p>
            <a:pPr>
              <a:defRPr/>
            </a:pPr>
            <a:fld id="{0A2B0F70-9D59-4E18-B9C3-B959834DBD6A}"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Key Concepts (cont.)</a:t>
            </a:r>
          </a:p>
        </p:txBody>
      </p:sp>
      <p:sp>
        <p:nvSpPr>
          <p:cNvPr id="44034" name="Content Placeholder 2"/>
          <p:cNvSpPr>
            <a:spLocks noGrp="1"/>
          </p:cNvSpPr>
          <p:nvPr>
            <p:ph idx="1"/>
          </p:nvPr>
        </p:nvSpPr>
        <p:spPr/>
        <p:txBody>
          <a:bodyPr/>
          <a:lstStyle/>
          <a:p>
            <a:r>
              <a:rPr lang="en-US" smtClean="0"/>
              <a:t>In asymmetrical balance, the elements on either side of the imaginary axis are not equal or mirrored, but they carry the same visual weight</a:t>
            </a:r>
          </a:p>
          <a:p>
            <a:r>
              <a:rPr lang="en-US" smtClean="0"/>
              <a:t>Rhythm refers to how a viewer’s eye travels through a design and is often established through repetition of a design element or sequence</a:t>
            </a:r>
          </a:p>
          <a:p>
            <a:r>
              <a:rPr lang="en-US" smtClean="0"/>
              <a:t>Emphasis relates to the center of interest in a design and establishes a visual hierarchy that leads a viewer through a layout</a:t>
            </a:r>
          </a:p>
        </p:txBody>
      </p:sp>
      <p:sp>
        <p:nvSpPr>
          <p:cNvPr id="5" name="Slide Number Placeholder 4"/>
          <p:cNvSpPr>
            <a:spLocks noGrp="1"/>
          </p:cNvSpPr>
          <p:nvPr>
            <p:ph type="sldNum" sz="quarter" idx="10"/>
          </p:nvPr>
        </p:nvSpPr>
        <p:spPr/>
        <p:txBody>
          <a:bodyPr/>
          <a:lstStyle/>
          <a:p>
            <a:pPr>
              <a:defRPr/>
            </a:pPr>
            <a:fld id="{46B13112-2F94-4EF9-8925-0B43FBC87FE9}"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Key Concepts (cont.)</a:t>
            </a:r>
          </a:p>
        </p:txBody>
      </p:sp>
      <p:sp>
        <p:nvSpPr>
          <p:cNvPr id="45058" name="Content Placeholder 2"/>
          <p:cNvSpPr>
            <a:spLocks noGrp="1"/>
          </p:cNvSpPr>
          <p:nvPr>
            <p:ph idx="1"/>
          </p:nvPr>
        </p:nvSpPr>
        <p:spPr>
          <a:xfrm>
            <a:off x="457200" y="1905000"/>
            <a:ext cx="8229600" cy="4419600"/>
          </a:xfrm>
        </p:spPr>
        <p:txBody>
          <a:bodyPr/>
          <a:lstStyle/>
          <a:p>
            <a:r>
              <a:rPr lang="en-US" smtClean="0"/>
              <a:t>Emphasis is often established through placement, isolation, and/or contrast of design elements</a:t>
            </a:r>
          </a:p>
          <a:p>
            <a:r>
              <a:rPr lang="en-US" smtClean="0"/>
              <a:t>Unity in a design means that all of the individual elements of a design look like they belong together and cause the reader to recognize the design as a whole before noticing its individual parts</a:t>
            </a:r>
          </a:p>
          <a:p>
            <a:r>
              <a:rPr lang="en-US" smtClean="0"/>
              <a:t>Proximity, alignment, and repetition (especially in alignment and structure) contribute to unity </a:t>
            </a:r>
            <a:r>
              <a:rPr lang="it-IT" smtClean="0"/>
              <a:t>in a design</a:t>
            </a:r>
            <a:endParaRPr lang="it-IT" i="1" smtClean="0"/>
          </a:p>
          <a:p>
            <a:endParaRPr lang="en-US" smtClean="0"/>
          </a:p>
        </p:txBody>
      </p:sp>
      <p:sp>
        <p:nvSpPr>
          <p:cNvPr id="5" name="Slide Number Placeholder 4"/>
          <p:cNvSpPr>
            <a:spLocks noGrp="1"/>
          </p:cNvSpPr>
          <p:nvPr>
            <p:ph type="sldNum" sz="quarter" idx="10"/>
          </p:nvPr>
        </p:nvSpPr>
        <p:spPr>
          <a:xfrm>
            <a:off x="6553200" y="6324600"/>
            <a:ext cx="2133600" cy="365125"/>
          </a:xfrm>
        </p:spPr>
        <p:txBody>
          <a:bodyPr/>
          <a:lstStyle/>
          <a:p>
            <a:pPr>
              <a:defRPr/>
            </a:pPr>
            <a:fld id="{F8350A11-7897-43C7-AB8B-72796A371861}"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Learning Outcomes</a:t>
            </a:r>
          </a:p>
        </p:txBody>
      </p:sp>
      <p:sp>
        <p:nvSpPr>
          <p:cNvPr id="3" name="Content Placeholder 2"/>
          <p:cNvSpPr>
            <a:spLocks noGrp="1"/>
          </p:cNvSpPr>
          <p:nvPr>
            <p:ph idx="1"/>
          </p:nvPr>
        </p:nvSpPr>
        <p:spPr>
          <a:xfrm>
            <a:off x="457200" y="1905000"/>
            <a:ext cx="8229600" cy="4343400"/>
          </a:xfrm>
        </p:spPr>
        <p:txBody>
          <a:bodyPr rtlCol="0">
            <a:noAutofit/>
          </a:bodyPr>
          <a:lstStyle/>
          <a:p>
            <a:pPr marL="914400" indent="-914400" fontAlgn="auto">
              <a:spcAft>
                <a:spcPts val="0"/>
              </a:spcAft>
              <a:buFont typeface="Arial" pitchFamily="34" charset="0"/>
              <a:buNone/>
              <a:tabLst>
                <a:tab pos="914400" algn="l"/>
              </a:tabLst>
              <a:defRPr/>
            </a:pPr>
            <a:r>
              <a:rPr lang="en-US" dirty="0" smtClean="0"/>
              <a:t>10.1:	Recognize basic design principles: balance, rhythm, emphasis, and unity</a:t>
            </a:r>
          </a:p>
          <a:p>
            <a:pPr marL="914400" indent="-914400" fontAlgn="auto">
              <a:spcAft>
                <a:spcPts val="0"/>
              </a:spcAft>
              <a:buFont typeface="Arial" pitchFamily="34" charset="0"/>
              <a:buNone/>
              <a:tabLst>
                <a:tab pos="914400" algn="l"/>
              </a:tabLst>
              <a:defRPr/>
            </a:pPr>
            <a:r>
              <a:rPr lang="en-US" dirty="0" smtClean="0"/>
              <a:t>10.2:	Understand the role of white space</a:t>
            </a:r>
          </a:p>
          <a:p>
            <a:pPr marL="914400" indent="-914400" fontAlgn="auto">
              <a:spcAft>
                <a:spcPts val="0"/>
              </a:spcAft>
              <a:buFont typeface="Arial" pitchFamily="34" charset="0"/>
              <a:buNone/>
              <a:tabLst>
                <a:tab pos="914400" algn="l"/>
              </a:tabLst>
              <a:defRPr/>
            </a:pPr>
            <a:r>
              <a:rPr lang="en-US" dirty="0" smtClean="0"/>
              <a:t>10.3:	Follow preliminary steps to plan a layout</a:t>
            </a:r>
          </a:p>
          <a:p>
            <a:pPr marL="914400" indent="-914400" fontAlgn="auto">
              <a:spcAft>
                <a:spcPts val="0"/>
              </a:spcAft>
              <a:buFont typeface="Arial" pitchFamily="34" charset="0"/>
              <a:buNone/>
              <a:tabLst>
                <a:tab pos="914400" algn="l"/>
              </a:tabLst>
              <a:defRPr/>
            </a:pPr>
            <a:r>
              <a:rPr lang="en-US" dirty="0" smtClean="0"/>
              <a:t>10.4:	Set up a new document in desktop publishing software</a:t>
            </a:r>
          </a:p>
          <a:p>
            <a:pPr marL="914400" indent="-914400" fontAlgn="auto">
              <a:spcAft>
                <a:spcPts val="0"/>
              </a:spcAft>
              <a:buFont typeface="Arial" pitchFamily="34" charset="0"/>
              <a:buNone/>
              <a:tabLst>
                <a:tab pos="914400" algn="l"/>
              </a:tabLst>
              <a:defRPr/>
            </a:pPr>
            <a:r>
              <a:rPr lang="en-US" dirty="0" smtClean="0"/>
              <a:t>10.5:	Use a grid to lend underlying structure to designs</a:t>
            </a:r>
          </a:p>
          <a:p>
            <a:pPr marL="914400" indent="-914400" fontAlgn="auto">
              <a:spcAft>
                <a:spcPts val="0"/>
              </a:spcAft>
              <a:buFont typeface="Arial" pitchFamily="34" charset="0"/>
              <a:buNone/>
              <a:tabLst>
                <a:tab pos="914400" algn="l"/>
              </a:tabLst>
              <a:defRPr/>
            </a:pPr>
            <a:r>
              <a:rPr lang="en-US" dirty="0" smtClean="0"/>
              <a:t>10.6:	Understand why PDFs are important in the print publication process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75E7E124-E2A8-4822-81D8-EB3FD20C7DB2}"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Key Concepts (cont.)</a:t>
            </a:r>
          </a:p>
        </p:txBody>
      </p:sp>
      <p:sp>
        <p:nvSpPr>
          <p:cNvPr id="46082" name="Content Placeholder 2"/>
          <p:cNvSpPr>
            <a:spLocks noGrp="1"/>
          </p:cNvSpPr>
          <p:nvPr>
            <p:ph idx="1"/>
          </p:nvPr>
        </p:nvSpPr>
        <p:spPr>
          <a:xfrm>
            <a:off x="457200" y="1905000"/>
            <a:ext cx="8229600" cy="4495800"/>
          </a:xfrm>
        </p:spPr>
        <p:txBody>
          <a:bodyPr/>
          <a:lstStyle/>
          <a:p>
            <a:r>
              <a:rPr lang="en-US" smtClean="0"/>
              <a:t>Using a grid reduces the randomness of deciding where to place items on a blank page and how big to make them</a:t>
            </a:r>
            <a:endParaRPr lang="en-US" i="1" smtClean="0"/>
          </a:p>
          <a:p>
            <a:r>
              <a:rPr lang="en-US" smtClean="0"/>
              <a:t>The grid is important for establishing order in a design, but just as important is occasionally breaking the order to create interest</a:t>
            </a:r>
            <a:endParaRPr lang="en-US" i="1" smtClean="0"/>
          </a:p>
        </p:txBody>
      </p:sp>
      <p:sp>
        <p:nvSpPr>
          <p:cNvPr id="5" name="Slide Number Placeholder 4"/>
          <p:cNvSpPr>
            <a:spLocks noGrp="1"/>
          </p:cNvSpPr>
          <p:nvPr>
            <p:ph type="sldNum" sz="quarter" idx="10"/>
          </p:nvPr>
        </p:nvSpPr>
        <p:spPr>
          <a:xfrm>
            <a:off x="6553200" y="6324600"/>
            <a:ext cx="2133600" cy="365125"/>
          </a:xfrm>
        </p:spPr>
        <p:txBody>
          <a:bodyPr/>
          <a:lstStyle/>
          <a:p>
            <a:pPr>
              <a:defRPr/>
            </a:pPr>
            <a:fld id="{A9E30599-23B9-42F7-B399-D53EA73926AD}"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Key Concepts (cont.)</a:t>
            </a:r>
          </a:p>
        </p:txBody>
      </p:sp>
      <p:sp>
        <p:nvSpPr>
          <p:cNvPr id="47106" name="Content Placeholder 2"/>
          <p:cNvSpPr>
            <a:spLocks noGrp="1"/>
          </p:cNvSpPr>
          <p:nvPr>
            <p:ph idx="1"/>
          </p:nvPr>
        </p:nvSpPr>
        <p:spPr>
          <a:xfrm>
            <a:off x="457200" y="1905000"/>
            <a:ext cx="8229600" cy="4495800"/>
          </a:xfrm>
        </p:spPr>
        <p:txBody>
          <a:bodyPr/>
          <a:lstStyle/>
          <a:p>
            <a:r>
              <a:rPr lang="en-US" smtClean="0"/>
              <a:t>Master pages and templates are shortcuts for creating consistent documents that share a similar design and features</a:t>
            </a:r>
            <a:endParaRPr lang="en-US" i="1" smtClean="0"/>
          </a:p>
          <a:p>
            <a:r>
              <a:rPr lang="en-US" smtClean="0"/>
              <a:t>PDFs are well suited for the print publication process because they retain all of the data about fonts, graphics, color, and so on from the native application file and minimize issues on the press</a:t>
            </a:r>
          </a:p>
        </p:txBody>
      </p:sp>
      <p:sp>
        <p:nvSpPr>
          <p:cNvPr id="5" name="Slide Number Placeholder 4"/>
          <p:cNvSpPr>
            <a:spLocks noGrp="1"/>
          </p:cNvSpPr>
          <p:nvPr>
            <p:ph type="sldNum" sz="quarter" idx="10"/>
          </p:nvPr>
        </p:nvSpPr>
        <p:spPr>
          <a:xfrm>
            <a:off x="6553200" y="6324600"/>
            <a:ext cx="2133600" cy="365125"/>
          </a:xfrm>
        </p:spPr>
        <p:txBody>
          <a:bodyPr/>
          <a:lstStyle/>
          <a:p>
            <a:pPr>
              <a:defRPr/>
            </a:pPr>
            <a:fld id="{B6704B86-FB77-4652-8C91-F674268DB7ED}" type="slidenum">
              <a:rPr lang="en-US"/>
              <a:pPr>
                <a:defRPr/>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Understanding Design Principles</a:t>
            </a:r>
          </a:p>
        </p:txBody>
      </p:sp>
      <p:sp>
        <p:nvSpPr>
          <p:cNvPr id="19458" name="Content Placeholder 2"/>
          <p:cNvSpPr>
            <a:spLocks noGrp="1"/>
          </p:cNvSpPr>
          <p:nvPr>
            <p:ph idx="1"/>
          </p:nvPr>
        </p:nvSpPr>
        <p:spPr>
          <a:xfrm>
            <a:off x="457200" y="1905000"/>
            <a:ext cx="8229600" cy="4495800"/>
          </a:xfrm>
        </p:spPr>
        <p:txBody>
          <a:bodyPr/>
          <a:lstStyle/>
          <a:p>
            <a:r>
              <a:rPr lang="en-US" b="1" smtClean="0"/>
              <a:t>Layout </a:t>
            </a:r>
            <a:r>
              <a:rPr lang="en-US" smtClean="0"/>
              <a:t>is the arrangement on a page of all the key parts without regard to the specific content</a:t>
            </a:r>
          </a:p>
          <a:p>
            <a:r>
              <a:rPr lang="en-US" smtClean="0"/>
              <a:t>Design principles such as balance, rhythm, emphasis, and unity make a layout effective</a:t>
            </a:r>
          </a:p>
          <a:p>
            <a:r>
              <a:rPr lang="en-US" smtClean="0"/>
              <a:t>A </a:t>
            </a:r>
            <a:r>
              <a:rPr lang="en-US" b="1" smtClean="0"/>
              <a:t>pica </a:t>
            </a:r>
            <a:r>
              <a:rPr lang="en-US" smtClean="0"/>
              <a:t>is a printer’s measurement equal to 1/6 of an inch</a:t>
            </a:r>
          </a:p>
          <a:p>
            <a:pPr lvl="1"/>
            <a:r>
              <a:rPr lang="en-US" smtClean="0"/>
              <a:t>A point is a division of a pica</a:t>
            </a:r>
          </a:p>
          <a:p>
            <a:pPr lvl="1"/>
            <a:r>
              <a:rPr lang="en-US" smtClean="0"/>
              <a:t>There are 12 points to a pica</a:t>
            </a:r>
          </a:p>
        </p:txBody>
      </p:sp>
      <p:sp>
        <p:nvSpPr>
          <p:cNvPr id="5" name="Slide Number Placeholder 4"/>
          <p:cNvSpPr>
            <a:spLocks noGrp="1"/>
          </p:cNvSpPr>
          <p:nvPr>
            <p:ph type="sldNum" sz="quarter" idx="10"/>
          </p:nvPr>
        </p:nvSpPr>
        <p:spPr/>
        <p:txBody>
          <a:bodyPr/>
          <a:lstStyle/>
          <a:p>
            <a:pPr>
              <a:defRPr/>
            </a:pPr>
            <a:fld id="{DD712DE8-FB74-4D23-9BBE-EB348C478C7E}"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Understanding Design Principles (cont.)</a:t>
            </a:r>
            <a:endParaRPr lang="en-US" dirty="0"/>
          </a:p>
        </p:txBody>
      </p:sp>
      <p:sp>
        <p:nvSpPr>
          <p:cNvPr id="20482" name="Content Placeholder 2"/>
          <p:cNvSpPr>
            <a:spLocks noGrp="1"/>
          </p:cNvSpPr>
          <p:nvPr>
            <p:ph idx="1"/>
          </p:nvPr>
        </p:nvSpPr>
        <p:spPr>
          <a:xfrm>
            <a:off x="457200" y="1905000"/>
            <a:ext cx="8229600" cy="4495800"/>
          </a:xfrm>
        </p:spPr>
        <p:txBody>
          <a:bodyPr/>
          <a:lstStyle/>
          <a:p>
            <a:r>
              <a:rPr lang="en-US" smtClean="0"/>
              <a:t>The overriding idea behind good design is the relationship between similarity and contrast</a:t>
            </a:r>
          </a:p>
          <a:p>
            <a:pPr lvl="1"/>
            <a:r>
              <a:rPr lang="en-US" smtClean="0"/>
              <a:t>Similarity in a design helps a viewer navigate and recognize a design as a single unit</a:t>
            </a:r>
          </a:p>
          <a:p>
            <a:pPr lvl="2"/>
            <a:r>
              <a:rPr lang="en-US" smtClean="0"/>
              <a:t>Without similarity, a design is chaotic and the message is not clear</a:t>
            </a:r>
          </a:p>
          <a:p>
            <a:pPr lvl="1"/>
            <a:r>
              <a:rPr lang="en-US" smtClean="0"/>
              <a:t>Contrast in a design captures, keeps, and directs a viewer’s attention</a:t>
            </a:r>
          </a:p>
          <a:p>
            <a:pPr lvl="2"/>
            <a:r>
              <a:rPr lang="en-US" smtClean="0"/>
              <a:t>Without contrast, a design can be boring and, potentially, ignored</a:t>
            </a:r>
          </a:p>
          <a:p>
            <a:endParaRPr lang="en-US" smtClean="0"/>
          </a:p>
        </p:txBody>
      </p:sp>
      <p:sp>
        <p:nvSpPr>
          <p:cNvPr id="5" name="Slide Number Placeholder 4"/>
          <p:cNvSpPr>
            <a:spLocks noGrp="1"/>
          </p:cNvSpPr>
          <p:nvPr>
            <p:ph type="sldNum" sz="quarter" idx="10"/>
          </p:nvPr>
        </p:nvSpPr>
        <p:spPr/>
        <p:txBody>
          <a:bodyPr/>
          <a:lstStyle/>
          <a:p>
            <a:pPr>
              <a:defRPr/>
            </a:pPr>
            <a:fld id="{771FCA73-8A89-423F-B4F3-659ADEC6EC69}"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Balance</a:t>
            </a:r>
          </a:p>
        </p:txBody>
      </p:sp>
      <p:sp>
        <p:nvSpPr>
          <p:cNvPr id="21506" name="Content Placeholder 2"/>
          <p:cNvSpPr>
            <a:spLocks noGrp="1"/>
          </p:cNvSpPr>
          <p:nvPr>
            <p:ph idx="1"/>
          </p:nvPr>
        </p:nvSpPr>
        <p:spPr/>
        <p:txBody>
          <a:bodyPr/>
          <a:lstStyle/>
          <a:p>
            <a:r>
              <a:rPr lang="en-US" b="1" smtClean="0"/>
              <a:t>Balance—</a:t>
            </a:r>
            <a:r>
              <a:rPr lang="en-US" smtClean="0"/>
              <a:t>a design principle in which the weight of elements is distributed in a visually appealing way</a:t>
            </a:r>
          </a:p>
          <a:p>
            <a:r>
              <a:rPr lang="en-US" smtClean="0"/>
              <a:t>Unbalanced designs can leave a viewer feeling uneasy</a:t>
            </a:r>
          </a:p>
          <a:p>
            <a:r>
              <a:rPr lang="en-US" smtClean="0"/>
              <a:t>To achieve balance, a designer must arrange graphic elements so that all sides of the layout have the same visual weight</a:t>
            </a:r>
          </a:p>
          <a:p>
            <a:r>
              <a:rPr lang="en-US" smtClean="0"/>
              <a:t>There are three types of balance: symmetrical, radial, and asymmetrical</a:t>
            </a:r>
          </a:p>
          <a:p>
            <a:endParaRPr lang="en-US" smtClean="0"/>
          </a:p>
        </p:txBody>
      </p:sp>
      <p:sp>
        <p:nvSpPr>
          <p:cNvPr id="5" name="Slide Number Placeholder 4"/>
          <p:cNvSpPr>
            <a:spLocks noGrp="1"/>
          </p:cNvSpPr>
          <p:nvPr>
            <p:ph type="sldNum" sz="quarter" idx="10"/>
          </p:nvPr>
        </p:nvSpPr>
        <p:spPr/>
        <p:txBody>
          <a:bodyPr/>
          <a:lstStyle/>
          <a:p>
            <a:pPr>
              <a:defRPr/>
            </a:pPr>
            <a:fld id="{FA6A2C69-0D37-4D55-9FA0-5862E89A2D88}"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Balance (cont.)</a:t>
            </a:r>
          </a:p>
        </p:txBody>
      </p:sp>
      <p:sp>
        <p:nvSpPr>
          <p:cNvPr id="22530" name="Content Placeholder 2"/>
          <p:cNvSpPr>
            <a:spLocks noGrp="1"/>
          </p:cNvSpPr>
          <p:nvPr>
            <p:ph sz="half" idx="1"/>
          </p:nvPr>
        </p:nvSpPr>
        <p:spPr/>
        <p:txBody>
          <a:bodyPr/>
          <a:lstStyle/>
          <a:p>
            <a:r>
              <a:rPr lang="en-US" smtClean="0"/>
              <a:t>Symmetrical balance—elements are distributed equally on both sides of an axis and may be mirror images of one another</a:t>
            </a:r>
          </a:p>
          <a:p>
            <a:r>
              <a:rPr lang="en-US" smtClean="0"/>
              <a:t>Radial balance—elements radiate out from a center point, like a starburst</a:t>
            </a:r>
          </a:p>
          <a:p>
            <a:endParaRPr lang="en-US" smtClean="0"/>
          </a:p>
          <a:p>
            <a:endParaRPr lang="en-US" smtClean="0"/>
          </a:p>
        </p:txBody>
      </p:sp>
      <p:pic>
        <p:nvPicPr>
          <p:cNvPr id="7" name="Content Placeholder 6" descr="Figure10-02.jpg"/>
          <p:cNvPicPr>
            <a:picLocks noGrp="1" noChangeAspect="1"/>
          </p:cNvPicPr>
          <p:nvPr>
            <p:ph sz="half" idx="2"/>
          </p:nvPr>
        </p:nvPicPr>
        <p:blipFill>
          <a:blip r:embed="rId2"/>
          <a:stretch>
            <a:fillRect/>
          </a:stretch>
        </p:blipFill>
        <p:spPr>
          <a:xfrm>
            <a:off x="4999038" y="2041525"/>
            <a:ext cx="3333750" cy="3829050"/>
          </a:xfrm>
          <a:ln>
            <a:solidFill>
              <a:srgbClr val="ABCD5E"/>
            </a:solidFill>
          </a:ln>
          <a:effectLst>
            <a:outerShdw blurRad="292100" dist="139700" dir="2700000" algn="ctr" rotWithShape="0">
              <a:srgbClr val="000000">
                <a:alpha val="65000"/>
              </a:srgbClr>
            </a:outerShdw>
          </a:effectLst>
        </p:spPr>
      </p:pic>
      <p:sp>
        <p:nvSpPr>
          <p:cNvPr id="5" name="Slide Number Placeholder 4"/>
          <p:cNvSpPr>
            <a:spLocks noGrp="1"/>
          </p:cNvSpPr>
          <p:nvPr>
            <p:ph type="sldNum" sz="quarter" idx="10"/>
          </p:nvPr>
        </p:nvSpPr>
        <p:spPr/>
        <p:txBody>
          <a:bodyPr/>
          <a:lstStyle/>
          <a:p>
            <a:pPr>
              <a:defRPr/>
            </a:pPr>
            <a:fld id="{349A7FA7-0D10-4773-8DCF-16520BF460EE}"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Balance (cont.)</a:t>
            </a:r>
          </a:p>
        </p:txBody>
      </p:sp>
      <p:pic>
        <p:nvPicPr>
          <p:cNvPr id="7" name="Content Placeholder 6" descr="Figure10-03.jpg"/>
          <p:cNvPicPr>
            <a:picLocks noGrp="1" noChangeAspect="1"/>
          </p:cNvPicPr>
          <p:nvPr>
            <p:ph sz="half" idx="1"/>
          </p:nvPr>
        </p:nvPicPr>
        <p:blipFill>
          <a:blip r:embed="rId2"/>
          <a:stretch>
            <a:fillRect/>
          </a:stretch>
        </p:blipFill>
        <p:spPr>
          <a:xfrm>
            <a:off x="779463" y="2041525"/>
            <a:ext cx="3352800" cy="4143375"/>
          </a:xfrm>
          <a:effectLst>
            <a:outerShdw blurRad="292100" dist="139700" dir="2700000" algn="ctr" rotWithShape="0">
              <a:srgbClr val="000000">
                <a:alpha val="65000"/>
              </a:srgbClr>
            </a:outerShdw>
          </a:effectLst>
        </p:spPr>
      </p:pic>
      <p:sp>
        <p:nvSpPr>
          <p:cNvPr id="23555" name="Content Placeholder 3"/>
          <p:cNvSpPr>
            <a:spLocks noGrp="1"/>
          </p:cNvSpPr>
          <p:nvPr>
            <p:ph sz="half" idx="2"/>
          </p:nvPr>
        </p:nvSpPr>
        <p:spPr/>
        <p:txBody>
          <a:bodyPr/>
          <a:lstStyle/>
          <a:p>
            <a:r>
              <a:rPr lang="en-US" smtClean="0"/>
              <a:t>Asymmetrical balance— the elements on either side of the imaginary axis are not equal or mirrored, but they carry the same visual weight</a:t>
            </a:r>
          </a:p>
        </p:txBody>
      </p:sp>
      <p:sp>
        <p:nvSpPr>
          <p:cNvPr id="6" name="Slide Number Placeholder 5"/>
          <p:cNvSpPr>
            <a:spLocks noGrp="1"/>
          </p:cNvSpPr>
          <p:nvPr>
            <p:ph type="sldNum" sz="quarter" idx="10"/>
          </p:nvPr>
        </p:nvSpPr>
        <p:spPr/>
        <p:txBody>
          <a:bodyPr/>
          <a:lstStyle/>
          <a:p>
            <a:pPr>
              <a:defRPr/>
            </a:pPr>
            <a:fld id="{3AD7F4E0-1A93-479E-953A-51914F218FD0}"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Rhythm</a:t>
            </a:r>
          </a:p>
        </p:txBody>
      </p:sp>
      <p:sp>
        <p:nvSpPr>
          <p:cNvPr id="7" name="Content Placeholder 6"/>
          <p:cNvSpPr>
            <a:spLocks noGrp="1"/>
          </p:cNvSpPr>
          <p:nvPr>
            <p:ph idx="1"/>
          </p:nvPr>
        </p:nvSpPr>
        <p:spPr>
          <a:xfrm>
            <a:off x="457200" y="1905000"/>
            <a:ext cx="8229600" cy="4495800"/>
          </a:xfrm>
        </p:spPr>
        <p:txBody>
          <a:bodyPr rtlCol="0">
            <a:normAutofit fontScale="92500"/>
          </a:bodyPr>
          <a:lstStyle/>
          <a:p>
            <a:pPr fontAlgn="auto">
              <a:spcAft>
                <a:spcPts val="0"/>
              </a:spcAft>
              <a:buFont typeface="Arial" pitchFamily="34" charset="0"/>
              <a:buChar char="•"/>
              <a:defRPr/>
            </a:pPr>
            <a:r>
              <a:rPr lang="en-US" b="1" dirty="0" smtClean="0"/>
              <a:t>Rhythm—</a:t>
            </a:r>
            <a:r>
              <a:rPr lang="en-US" dirty="0" smtClean="0"/>
              <a:t>a design principle that connects elements in a design and guides the eye from one item to the next</a:t>
            </a:r>
          </a:p>
          <a:p>
            <a:pPr fontAlgn="auto">
              <a:spcAft>
                <a:spcPts val="0"/>
              </a:spcAft>
              <a:buFont typeface="Arial" pitchFamily="34" charset="0"/>
              <a:buChar char="•"/>
              <a:defRPr/>
            </a:pPr>
            <a:r>
              <a:rPr lang="en-US" dirty="0" smtClean="0"/>
              <a:t>Rhythm normally shows up in one of three forms:</a:t>
            </a:r>
          </a:p>
          <a:p>
            <a:pPr lvl="1" fontAlgn="auto">
              <a:spcAft>
                <a:spcPts val="0"/>
              </a:spcAft>
              <a:buFont typeface="Arial" pitchFamily="34" charset="0"/>
              <a:buChar char="–"/>
              <a:defRPr/>
            </a:pPr>
            <a:r>
              <a:rPr lang="en-US" dirty="0" smtClean="0"/>
              <a:t>Regular: The fixed, even pattern of elements that suggests faster movement</a:t>
            </a:r>
          </a:p>
          <a:p>
            <a:pPr lvl="1" fontAlgn="auto">
              <a:spcAft>
                <a:spcPts val="0"/>
              </a:spcAft>
              <a:buFont typeface="Arial" pitchFamily="34" charset="0"/>
              <a:buChar char="–"/>
              <a:defRPr/>
            </a:pPr>
            <a:r>
              <a:rPr lang="en-US" dirty="0" smtClean="0"/>
              <a:t>Flowing: A softer, more subtle repetition of elements, often  involving curves and rounded patterns, that suggests a slower movement</a:t>
            </a:r>
          </a:p>
          <a:p>
            <a:pPr lvl="1" fontAlgn="auto">
              <a:spcAft>
                <a:spcPts val="0"/>
              </a:spcAft>
              <a:buFont typeface="Arial" pitchFamily="34" charset="0"/>
              <a:buChar char="–"/>
              <a:defRPr/>
            </a:pPr>
            <a:r>
              <a:rPr lang="en-US" dirty="0" smtClean="0"/>
              <a:t>Progressive: A more rare form of repetition in which an element is depicted in various stages of progress that suggests movement through time</a:t>
            </a:r>
            <a:endParaRPr lang="en-US" sz="2000"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6" name="Slide Number Placeholder 5"/>
          <p:cNvSpPr>
            <a:spLocks noGrp="1"/>
          </p:cNvSpPr>
          <p:nvPr>
            <p:ph type="sldNum" sz="quarter" idx="10"/>
          </p:nvPr>
        </p:nvSpPr>
        <p:spPr/>
        <p:txBody>
          <a:bodyPr/>
          <a:lstStyle/>
          <a:p>
            <a:pPr>
              <a:defRPr/>
            </a:pPr>
            <a:fld id="{830E7F72-ED69-43F6-82D3-C832029C3EC8}"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media 4e">
  <a:themeElements>
    <a:clrScheme name="digital media">
      <a:dk1>
        <a:sysClr val="windowText" lastClr="000000"/>
      </a:dk1>
      <a:lt1>
        <a:sysClr val="window" lastClr="FFFFFF"/>
      </a:lt1>
      <a:dk2>
        <a:srgbClr val="1F497D"/>
      </a:dk2>
      <a:lt2>
        <a:srgbClr val="EEECE1"/>
      </a:lt2>
      <a:accent1>
        <a:srgbClr val="6EC5BC"/>
      </a:accent1>
      <a:accent2>
        <a:srgbClr val="E97C24"/>
      </a:accent2>
      <a:accent3>
        <a:srgbClr val="E4E982"/>
      </a:accent3>
      <a:accent4>
        <a:srgbClr val="9F1D26"/>
      </a:accent4>
      <a:accent5>
        <a:srgbClr val="41AD5C"/>
      </a:accent5>
      <a:accent6>
        <a:srgbClr val="ECC4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igital media 4e" id="{2EC96685-1F39-4BF0-A623-4203056766B1}" vid="{DC0CCA1D-E964-4579-91E8-1919034EE4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media 4e</Template>
  <TotalTime>11699</TotalTime>
  <Words>1586</Words>
  <Application>Microsoft Office PowerPoint</Application>
  <PresentationFormat>On-screen Show (4:3)</PresentationFormat>
  <Paragraphs>194</Paragraphs>
  <Slides>31</Slides>
  <Notes>1</Notes>
  <HiddenSlides>0</HiddenSlides>
  <MMClips>0</MMClips>
  <ScaleCrop>false</ScaleCrop>
  <HeadingPairs>
    <vt:vector size="6" baseType="variant">
      <vt:variant>
        <vt:lpstr>Fonts Used</vt:lpstr>
      </vt:variant>
      <vt:variant>
        <vt:i4>2</vt:i4>
      </vt:variant>
      <vt:variant>
        <vt:lpstr>Design Template</vt:lpstr>
      </vt:variant>
      <vt:variant>
        <vt:i4>12</vt:i4>
      </vt:variant>
      <vt:variant>
        <vt:lpstr>Slide Titles</vt:lpstr>
      </vt:variant>
      <vt:variant>
        <vt:i4>31</vt:i4>
      </vt:variant>
    </vt:vector>
  </HeadingPairs>
  <TitlesOfParts>
    <vt:vector size="45" baseType="lpstr">
      <vt:lpstr>Calibri</vt:lpstr>
      <vt:lpstr>Arial</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Slide 1</vt:lpstr>
      <vt:lpstr>Lessons</vt:lpstr>
      <vt:lpstr>Learning Outcomes</vt:lpstr>
      <vt:lpstr>Understanding Design Principles</vt:lpstr>
      <vt:lpstr>Understanding Design Principles (cont.)</vt:lpstr>
      <vt:lpstr>Balance</vt:lpstr>
      <vt:lpstr>Balance (cont.)</vt:lpstr>
      <vt:lpstr>Balance (cont.)</vt:lpstr>
      <vt:lpstr>Rhythm</vt:lpstr>
      <vt:lpstr>Rhythm (cont.)</vt:lpstr>
      <vt:lpstr>Emphasis</vt:lpstr>
      <vt:lpstr>Unity</vt:lpstr>
      <vt:lpstr>White Space</vt:lpstr>
      <vt:lpstr>Structuring a Layout</vt:lpstr>
      <vt:lpstr>Setting Up a New Document</vt:lpstr>
      <vt:lpstr>Setting Up a New Document (cont.)</vt:lpstr>
      <vt:lpstr>Setting Up a New Document (cont.)</vt:lpstr>
      <vt:lpstr>Using a Grid to Organize Elements</vt:lpstr>
      <vt:lpstr>Using a Grid to Organize Elements (cont.)</vt:lpstr>
      <vt:lpstr>Using a Grid to Organize Elements (cont.)</vt:lpstr>
      <vt:lpstr>Using a Grid to Organize Elements (cont.)</vt:lpstr>
      <vt:lpstr>Using a Grid to Organize Elements (cont.)</vt:lpstr>
      <vt:lpstr>Master Pages and Templates</vt:lpstr>
      <vt:lpstr>Creating and Viewing PDFs</vt:lpstr>
      <vt:lpstr>PDFs and Print Production</vt:lpstr>
      <vt:lpstr>Flexibility and Adaptability</vt:lpstr>
      <vt:lpstr>Key Concepts</vt:lpstr>
      <vt:lpstr>Key Concepts (cont.)</vt:lpstr>
      <vt:lpstr>Key Concepts (cont.)</vt:lpstr>
      <vt:lpstr>Key Concepts (cont.)</vt:lpstr>
      <vt:lpstr>Key Concepts (cont.)</vt:lpstr>
    </vt:vector>
  </TitlesOfParts>
  <Company>Custom Editorial Productions,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Cat Skintik</dc:creator>
  <cp:lastModifiedBy>ZARATE</cp:lastModifiedBy>
  <cp:revision>284</cp:revision>
  <dcterms:created xsi:type="dcterms:W3CDTF">2012-02-03T17:33:31Z</dcterms:created>
  <dcterms:modified xsi:type="dcterms:W3CDTF">2017-10-23T12:22:47Z</dcterms:modified>
</cp:coreProperties>
</file>