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3" r:id="rId1"/>
  </p:sldMasterIdLst>
  <p:notesMasterIdLst>
    <p:notesMasterId r:id="rId27"/>
  </p:notesMasterIdLst>
  <p:sldIdLst>
    <p:sldId id="257" r:id="rId2"/>
    <p:sldId id="258" r:id="rId3"/>
    <p:sldId id="259" r:id="rId4"/>
    <p:sldId id="309" r:id="rId5"/>
    <p:sldId id="325" r:id="rId6"/>
    <p:sldId id="310" r:id="rId7"/>
    <p:sldId id="311" r:id="rId8"/>
    <p:sldId id="312" r:id="rId9"/>
    <p:sldId id="326" r:id="rId10"/>
    <p:sldId id="320" r:id="rId11"/>
    <p:sldId id="308" r:id="rId12"/>
    <p:sldId id="313" r:id="rId13"/>
    <p:sldId id="314" r:id="rId14"/>
    <p:sldId id="321" r:id="rId15"/>
    <p:sldId id="322" r:id="rId16"/>
    <p:sldId id="315" r:id="rId17"/>
    <p:sldId id="317" r:id="rId18"/>
    <p:sldId id="316" r:id="rId19"/>
    <p:sldId id="318" r:id="rId20"/>
    <p:sldId id="323" r:id="rId21"/>
    <p:sldId id="327" r:id="rId22"/>
    <p:sldId id="319" r:id="rId23"/>
    <p:sldId id="274" r:id="rId24"/>
    <p:sldId id="328" r:id="rId25"/>
    <p:sldId id="285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79" userDrawn="1">
          <p15:clr>
            <a:srgbClr val="A4A3A4"/>
          </p15:clr>
        </p15:guide>
        <p15:guide id="2" pos="2918" userDrawn="1">
          <p15:clr>
            <a:srgbClr val="A4A3A4"/>
          </p15:clr>
        </p15:guide>
        <p15:guide id="3" pos="5472" userDrawn="1">
          <p15:clr>
            <a:srgbClr val="A4A3A4"/>
          </p15:clr>
        </p15:guide>
        <p15:guide id="4" pos="291" userDrawn="1">
          <p15:clr>
            <a:srgbClr val="A4A3A4"/>
          </p15:clr>
        </p15:guide>
        <p15:guide id="5" pos="2842" userDrawn="1">
          <p15:clr>
            <a:srgbClr val="A4A3A4"/>
          </p15:clr>
        </p15:guide>
        <p15:guide id="6" orient="horz" pos="3867" userDrawn="1">
          <p15:clr>
            <a:srgbClr val="A4A3A4"/>
          </p15:clr>
        </p15:guide>
        <p15:guide id="7" pos="4203" userDrawn="1">
          <p15:clr>
            <a:srgbClr val="A4A3A4"/>
          </p15:clr>
        </p15:guide>
        <p15:guide id="8" pos="155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11349"/>
    <a:srgbClr val="AD1D35"/>
    <a:srgbClr val="CA185C"/>
    <a:srgbClr val="C2203B"/>
    <a:srgbClr val="D32340"/>
    <a:srgbClr val="DC2C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05" autoAdjust="0"/>
    <p:restoredTop sz="94586" autoAdjust="0"/>
  </p:normalViewPr>
  <p:slideViewPr>
    <p:cSldViewPr>
      <p:cViewPr varScale="1">
        <p:scale>
          <a:sx n="91" d="100"/>
          <a:sy n="91" d="100"/>
        </p:scale>
        <p:origin x="456" y="84"/>
      </p:cViewPr>
      <p:guideLst>
        <p:guide orient="horz" pos="1279"/>
        <p:guide pos="2918"/>
        <p:guide pos="5472"/>
        <p:guide pos="291"/>
        <p:guide pos="2842"/>
        <p:guide orient="horz" pos="3867"/>
        <p:guide pos="4203"/>
        <p:guide pos="155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1DB486-8EB6-43AD-B110-ED1C4EF480D4}" type="datetimeFigureOut">
              <a:rPr lang="en-US" smtClean="0"/>
              <a:pPr/>
              <a:t>11/17/2015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AD396E-051B-4668-8B5E-C8F622695A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097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 cstate="print">
            <a:alphaModFix amt="85000"/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4953000"/>
            <a:ext cx="9144000" cy="1905000"/>
          </a:xfrm>
          <a:gradFill flip="none" rotWithShape="1">
            <a:gsLst>
              <a:gs pos="8000">
                <a:schemeClr val="accent1"/>
              </a:gs>
              <a:gs pos="79000">
                <a:schemeClr val="bg1">
                  <a:alpha val="78000"/>
                </a:schemeClr>
              </a:gs>
            </a:gsLst>
            <a:lin ang="5400000" scaled="1"/>
            <a:tileRect/>
          </a:gra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dirty="0" smtClean="0"/>
              <a:t>Chapter #</a:t>
            </a:r>
          </a:p>
        </p:txBody>
      </p:sp>
      <p:sp>
        <p:nvSpPr>
          <p:cNvPr id="14" name="Rectangle 13"/>
          <p:cNvSpPr/>
          <p:nvPr/>
        </p:nvSpPr>
        <p:spPr>
          <a:xfrm rot="16200000">
            <a:off x="4533900" y="342901"/>
            <a:ext cx="76200" cy="914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5051502" y="6477000"/>
            <a:ext cx="4114800" cy="381000"/>
          </a:xfrm>
          <a:noFill/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 sz="1000" dirty="0" smtClean="0"/>
              <a:t>© 2017 Cengage Learning®. May not be scanned, copied or duplicated, or posted to a publicly accessible website, in whole or in part.</a:t>
            </a:r>
            <a:endParaRPr lang="en-US" sz="1000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5486400"/>
            <a:ext cx="8382000" cy="1219200"/>
          </a:xfrm>
        </p:spPr>
        <p:txBody>
          <a:bodyPr>
            <a:normAutofit/>
          </a:bodyPr>
          <a:lstStyle>
            <a:lvl1pPr marL="0" indent="0">
              <a:buNone/>
              <a:defRPr sz="360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en-US" dirty="0" smtClean="0"/>
              <a:t>Title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33400" y="609600"/>
            <a:ext cx="7848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chemeClr val="accent4"/>
                </a:solidFill>
              </a:rPr>
              <a:t>digital media 4e</a:t>
            </a:r>
            <a:endParaRPr lang="en-US" sz="60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65560"/>
      </p:ext>
    </p:extLst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77DE4F8-CA11-4C12-AC1B-BAE27DC5CB52}" type="datetime1">
              <a:rPr lang="en-US" smtClean="0"/>
              <a:pPr/>
              <a:t>11/17/2015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Digital Media, 3e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9248-580C-49C8-8C19-F6EA2DA1F2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797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183344C-033F-4B79-BEAD-E97245CB954D}" type="datetime1">
              <a:rPr lang="en-US" smtClean="0"/>
              <a:pPr/>
              <a:t>11/17/2015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Digital Media, 3e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9248-580C-49C8-8C19-F6EA2DA1F2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4313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ookRoses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35455" cy="5105400"/>
          </a:xfrm>
          <a:prstGeom prst="rect">
            <a:avLst/>
          </a:prstGeom>
        </p:spPr>
      </p:pic>
      <p:pic>
        <p:nvPicPr>
          <p:cNvPr id="8" name="Picture 7" descr="BookTitleRotated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2955" y="0"/>
            <a:ext cx="1091045" cy="68580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7696200" y="0"/>
            <a:ext cx="381000" cy="6858000"/>
          </a:xfrm>
          <a:prstGeom prst="rect">
            <a:avLst/>
          </a:prstGeom>
          <a:solidFill>
            <a:srgbClr val="A113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>
            <a:spLocks noGrp="1"/>
          </p:cNvSpPr>
          <p:nvPr userDrawn="1">
            <p:ph type="ctrTitle" idx="4294967295" hasCustomPrompt="1"/>
          </p:nvPr>
        </p:nvSpPr>
        <p:spPr>
          <a:xfrm>
            <a:off x="0" y="5105401"/>
            <a:ext cx="7696200" cy="83820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/>
            </a:lvl1pPr>
          </a:lstStyle>
          <a:p>
            <a:pPr algn="l"/>
            <a:r>
              <a:rPr lang="en-US" sz="4000" dirty="0" smtClean="0"/>
              <a:t>Chapter #</a:t>
            </a:r>
            <a:endParaRPr lang="en-US" sz="4000" dirty="0"/>
          </a:p>
        </p:txBody>
      </p:sp>
      <p:sp>
        <p:nvSpPr>
          <p:cNvPr id="11" name="Subtitle 2"/>
          <p:cNvSpPr>
            <a:spLocks noGrp="1"/>
          </p:cNvSpPr>
          <p:nvPr userDrawn="1">
            <p:ph type="subTitle" idx="4294967295" hasCustomPrompt="1"/>
          </p:nvPr>
        </p:nvSpPr>
        <p:spPr>
          <a:xfrm>
            <a:off x="0" y="5943600"/>
            <a:ext cx="7696200" cy="91440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/>
            </a:lvl1pPr>
          </a:lstStyle>
          <a:p>
            <a:pPr algn="ctr">
              <a:buNone/>
            </a:pPr>
            <a:r>
              <a:rPr lang="en-US" sz="4000" dirty="0" smtClean="0">
                <a:solidFill>
                  <a:srgbClr val="FFC000"/>
                </a:solidFill>
              </a:rPr>
              <a:t>Title</a:t>
            </a:r>
            <a:endParaRPr lang="en-US" sz="40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315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2133600" cy="365125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16D19248-580C-49C8-8C19-F6EA2DA1F25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4010"/>
            <a:ext cx="9144000" cy="164592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 rot="16200000">
            <a:off x="4533900" y="-2933699"/>
            <a:ext cx="76200" cy="9144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0" y="6400800"/>
            <a:ext cx="51816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dirty="0"/>
              <a:t>© </a:t>
            </a:r>
            <a:r>
              <a:rPr lang="en-US" sz="1000" dirty="0" smtClean="0"/>
              <a:t>2017 </a:t>
            </a:r>
            <a:r>
              <a:rPr lang="en-US" sz="1000" dirty="0"/>
              <a:t>Cengage </a:t>
            </a:r>
            <a:r>
              <a:rPr lang="en-US" sz="1000" dirty="0" smtClean="0"/>
              <a:t>Learning®. </a:t>
            </a:r>
            <a:r>
              <a:rPr lang="en-US" sz="1000" dirty="0"/>
              <a:t>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2798439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147EC7E-7FD3-4345-ADAA-1DDF042BADCF}" type="datetime1">
              <a:rPr lang="en-US" smtClean="0"/>
              <a:pPr/>
              <a:t>11/17/2015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Digital Media, 3e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9248-580C-49C8-8C19-F6EA2DA1F2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533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2211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2211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16D19248-580C-49C8-8C19-F6EA2DA1F25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4010"/>
            <a:ext cx="9144000" cy="164592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 rot="16200000">
            <a:off x="4533900" y="-2933699"/>
            <a:ext cx="76200" cy="9144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0" y="6400800"/>
            <a:ext cx="51816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dirty="0"/>
              <a:t>© </a:t>
            </a:r>
            <a:r>
              <a:rPr lang="en-US" sz="1000" dirty="0" smtClean="0"/>
              <a:t>2017 </a:t>
            </a:r>
            <a:r>
              <a:rPr lang="en-US" sz="1000" dirty="0"/>
              <a:t>Cengage </a:t>
            </a:r>
            <a:r>
              <a:rPr lang="en-US" sz="1000" dirty="0" smtClean="0"/>
              <a:t>Learning®. </a:t>
            </a:r>
            <a:r>
              <a:rPr lang="en-US" sz="1000" dirty="0"/>
              <a:t>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1873255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81200"/>
            <a:ext cx="4040188" cy="3047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85999"/>
            <a:ext cx="4040188" cy="3840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905000"/>
            <a:ext cx="4041775" cy="3810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85999"/>
            <a:ext cx="4041775" cy="3840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Digital Media, 3e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9248-580C-49C8-8C19-F6EA2DA1F2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803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9248-580C-49C8-8C19-F6EA2DA1F2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336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B63546F-2898-4F91-A5B9-0AF34C704D74}" type="datetime1">
              <a:rPr lang="en-US" smtClean="0"/>
              <a:pPr/>
              <a:t>11/17/2015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Digital Media, 3e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9248-580C-49C8-8C19-F6EA2DA1F2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36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015AF5D-BE6E-4F6E-9E9F-F353F71F035D}" type="datetime1">
              <a:rPr lang="en-US" smtClean="0"/>
              <a:pPr/>
              <a:t>11/17/2015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Digital Media, 3e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9248-580C-49C8-8C19-F6EA2DA1F2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835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1C1F05-C43A-4B1D-9144-B1A22BD5BE47}" type="datetime1">
              <a:rPr lang="en-US" smtClean="0"/>
              <a:pPr/>
              <a:t>11/17/2015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Digital Media, 3e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9248-580C-49C8-8C19-F6EA2DA1F2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84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DD6938"/>
                </a:solidFill>
              </a:defRPr>
            </a:lvl1pPr>
          </a:lstStyle>
          <a:p>
            <a:fld id="{16D19248-580C-49C8-8C19-F6EA2DA1F25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759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72" r:id="rId12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"/><Relationship Id="rId2" Type="http://schemas.openxmlformats.org/officeDocument/2006/relationships/image" Target="../media/image8.ti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Chapter 11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Audio</a:t>
            </a:r>
          </a:p>
          <a:p>
            <a:endParaRPr lang="en-US" dirty="0"/>
          </a:p>
        </p:txBody>
      </p:sp>
      <p:sp>
        <p:nvSpPr>
          <p:cNvPr id="5" name="Text Placehold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5051502" y="6477000"/>
            <a:ext cx="4114800" cy="381000"/>
          </a:xfrm>
        </p:spPr>
        <p:txBody>
          <a:bodyPr>
            <a:normAutofit lnSpcReduction="10000"/>
          </a:bodyPr>
          <a:lstStyle>
            <a:lvl1pPr marL="0" indent="0">
              <a:buNone/>
              <a:defRPr sz="1000"/>
            </a:lvl1pPr>
          </a:lstStyle>
          <a:p>
            <a:r>
              <a:rPr lang="en-US" dirty="0" smtClean="0"/>
              <a:t>© 2017 Cengage Learning®. May not be scanned, copied or duplicated, or posted to a publicly accessible website, in whole or in part.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Codecs (cont.)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Lossless audio files include, but are not limited to:</a:t>
            </a:r>
          </a:p>
          <a:p>
            <a:pPr lvl="1"/>
            <a:r>
              <a:rPr lang="en-US" dirty="0"/>
              <a:t>WAV</a:t>
            </a:r>
          </a:p>
          <a:p>
            <a:pPr lvl="1"/>
            <a:r>
              <a:rPr lang="en-US" dirty="0"/>
              <a:t>AIFF</a:t>
            </a:r>
          </a:p>
          <a:p>
            <a:pPr lvl="1"/>
            <a:r>
              <a:rPr lang="en-US" dirty="0"/>
              <a:t>AU</a:t>
            </a:r>
          </a:p>
          <a:p>
            <a:r>
              <a:rPr lang="en-US" dirty="0"/>
              <a:t>The most popular audio files use </a:t>
            </a:r>
            <a:r>
              <a:rPr lang="en-US" dirty="0" err="1"/>
              <a:t>lossy</a:t>
            </a:r>
            <a:r>
              <a:rPr lang="en-US" dirty="0"/>
              <a:t> </a:t>
            </a:r>
            <a:r>
              <a:rPr lang="en-US" dirty="0" smtClean="0"/>
              <a:t>compression:</a:t>
            </a:r>
            <a:endParaRPr lang="en-US" dirty="0"/>
          </a:p>
          <a:p>
            <a:pPr lvl="1"/>
            <a:r>
              <a:rPr lang="en-US" dirty="0"/>
              <a:t>MP3</a:t>
            </a:r>
          </a:p>
          <a:p>
            <a:pPr lvl="1"/>
            <a:r>
              <a:rPr lang="en-US" dirty="0"/>
              <a:t>AAC</a:t>
            </a:r>
          </a:p>
          <a:p>
            <a:pPr lvl="1"/>
            <a:r>
              <a:rPr lang="en-US" dirty="0"/>
              <a:t>WMA</a:t>
            </a:r>
          </a:p>
          <a:p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9248-580C-49C8-8C19-F6EA2DA1F25A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9595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Organization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3657600" y="1905000"/>
            <a:ext cx="5029200" cy="4419600"/>
          </a:xfrm>
        </p:spPr>
        <p:txBody>
          <a:bodyPr>
            <a:normAutofit/>
          </a:bodyPr>
          <a:lstStyle/>
          <a:p>
            <a:r>
              <a:rPr lang="en-US" dirty="0"/>
              <a:t>Good organizational skills help you </a:t>
            </a:r>
            <a:r>
              <a:rPr lang="en-US" dirty="0" smtClean="0"/>
              <a:t>stay focused</a:t>
            </a:r>
            <a:r>
              <a:rPr lang="en-US" dirty="0"/>
              <a:t>, </a:t>
            </a:r>
            <a:r>
              <a:rPr lang="en-US" dirty="0" smtClean="0"/>
              <a:t>be </a:t>
            </a:r>
            <a:r>
              <a:rPr lang="en-US" dirty="0"/>
              <a:t>more productive, and </a:t>
            </a:r>
            <a:r>
              <a:rPr lang="en-US" dirty="0" smtClean="0"/>
              <a:t>avoid wasting time</a:t>
            </a:r>
          </a:p>
          <a:p>
            <a:pPr lvl="1"/>
            <a:r>
              <a:rPr lang="en-US" dirty="0" smtClean="0"/>
              <a:t>Keep </a:t>
            </a:r>
            <a:r>
              <a:rPr lang="en-US" dirty="0"/>
              <a:t>supplies and materials </a:t>
            </a:r>
            <a:r>
              <a:rPr lang="en-US" dirty="0" smtClean="0"/>
              <a:t>in </a:t>
            </a:r>
            <a:r>
              <a:rPr lang="en-US" dirty="0"/>
              <a:t>the </a:t>
            </a:r>
            <a:r>
              <a:rPr lang="en-US" dirty="0" smtClean="0"/>
              <a:t>same place</a:t>
            </a:r>
            <a:endParaRPr lang="en-US" dirty="0"/>
          </a:p>
          <a:p>
            <a:pPr lvl="1"/>
            <a:r>
              <a:rPr lang="en-US" dirty="0" smtClean="0"/>
              <a:t>Give </a:t>
            </a:r>
            <a:r>
              <a:rPr lang="en-US" dirty="0"/>
              <a:t>your electronic files and folders descriptive </a:t>
            </a:r>
            <a:r>
              <a:rPr lang="en-US" dirty="0" smtClean="0"/>
              <a:t>names</a:t>
            </a:r>
          </a:p>
          <a:p>
            <a:pPr lvl="1"/>
            <a:r>
              <a:rPr lang="en-US" dirty="0" smtClean="0"/>
              <a:t>Avoid </a:t>
            </a:r>
            <a:r>
              <a:rPr lang="en-US" dirty="0"/>
              <a:t>unnecessary </a:t>
            </a:r>
            <a:r>
              <a:rPr lang="en-US" dirty="0" smtClean="0"/>
              <a:t>complication</a:t>
            </a:r>
            <a:endParaRPr lang="en-US" dirty="0"/>
          </a:p>
          <a:p>
            <a:pPr lvl="1"/>
            <a:r>
              <a:rPr lang="en-US" dirty="0" smtClean="0"/>
              <a:t>Break large </a:t>
            </a:r>
            <a:r>
              <a:rPr lang="en-US" dirty="0"/>
              <a:t>tasks into smaller </a:t>
            </a:r>
            <a:r>
              <a:rPr lang="en-US" dirty="0" smtClean="0"/>
              <a:t>pieces</a:t>
            </a:r>
          </a:p>
          <a:p>
            <a:pPr lvl="1"/>
            <a:r>
              <a:rPr lang="en-US" dirty="0" smtClean="0"/>
              <a:t>Create </a:t>
            </a:r>
            <a:r>
              <a:rPr lang="en-US" dirty="0"/>
              <a:t>a to-do </a:t>
            </a:r>
            <a:r>
              <a:rPr lang="en-US" dirty="0" smtClean="0"/>
              <a:t>list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9248-580C-49C8-8C19-F6EA2DA1F25A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6" name="Content Placeholder 7" descr="21stCentury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36842"/>
            <a:ext cx="2209800" cy="22367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Sound Equipment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</a:t>
            </a:r>
            <a:r>
              <a:rPr lang="en-US" b="1" dirty="0" smtClean="0"/>
              <a:t>sound card </a:t>
            </a:r>
            <a:r>
              <a:rPr lang="en-US" dirty="0" smtClean="0"/>
              <a:t>allows a computer </a:t>
            </a:r>
            <a:r>
              <a:rPr lang="en-US" dirty="0"/>
              <a:t>to play or </a:t>
            </a:r>
            <a:r>
              <a:rPr lang="en-US" dirty="0" smtClean="0"/>
              <a:t>record sound</a:t>
            </a:r>
          </a:p>
          <a:p>
            <a:r>
              <a:rPr lang="en-US" b="1" dirty="0" smtClean="0"/>
              <a:t>DAC</a:t>
            </a:r>
            <a:r>
              <a:rPr lang="en-US" dirty="0" smtClean="0"/>
              <a:t> is the </a:t>
            </a:r>
            <a:r>
              <a:rPr lang="en-US" dirty="0"/>
              <a:t>acronym </a:t>
            </a:r>
            <a:r>
              <a:rPr lang="en-US" dirty="0" smtClean="0"/>
              <a:t>for digital-to-analog conversion</a:t>
            </a:r>
            <a:endParaRPr lang="en-US" dirty="0"/>
          </a:p>
          <a:p>
            <a:r>
              <a:rPr lang="en-US" b="1" dirty="0" smtClean="0"/>
              <a:t>ADC </a:t>
            </a:r>
            <a:r>
              <a:rPr lang="en-US" dirty="0" smtClean="0"/>
              <a:t>is the </a:t>
            </a:r>
            <a:r>
              <a:rPr lang="en-US" dirty="0"/>
              <a:t>acronym </a:t>
            </a:r>
            <a:r>
              <a:rPr lang="en-US" dirty="0" smtClean="0"/>
              <a:t>for analog-to-digital conversion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9248-580C-49C8-8C19-F6EA2DA1F25A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325" y="2030413"/>
            <a:ext cx="3840480" cy="24054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 rot="16200000">
            <a:off x="7390130" y="3189497"/>
            <a:ext cx="2438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/>
              <a:t>Kostyantyn</a:t>
            </a:r>
            <a:r>
              <a:rPr lang="en-US" sz="1000" dirty="0"/>
              <a:t> Holovanov/Shutterstock.com</a:t>
            </a:r>
          </a:p>
        </p:txBody>
      </p:sp>
    </p:spTree>
    <p:extLst>
      <p:ext uri="{BB962C8B-B14F-4D97-AF65-F5344CB8AC3E}">
        <p14:creationId xmlns:p14="http://schemas.microsoft.com/office/powerpoint/2010/main" val="1318262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Speakers and Headphones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Speakers for computers come in a wide range of sizes, designs, </a:t>
            </a:r>
            <a:r>
              <a:rPr lang="en-US" dirty="0" smtClean="0"/>
              <a:t>and costs</a:t>
            </a:r>
            <a:endParaRPr lang="en-US" dirty="0"/>
          </a:p>
          <a:p>
            <a:r>
              <a:rPr lang="en-US" dirty="0" smtClean="0"/>
              <a:t>A </a:t>
            </a:r>
            <a:r>
              <a:rPr lang="en-US" b="1" dirty="0" smtClean="0"/>
              <a:t>subwoofer</a:t>
            </a:r>
            <a:r>
              <a:rPr lang="en-US" dirty="0"/>
              <a:t> </a:t>
            </a:r>
            <a:r>
              <a:rPr lang="en-US" dirty="0" smtClean="0"/>
              <a:t>is a </a:t>
            </a:r>
            <a:r>
              <a:rPr lang="en-US" dirty="0"/>
              <a:t>speaker </a:t>
            </a:r>
            <a:r>
              <a:rPr lang="en-US" dirty="0" smtClean="0"/>
              <a:t>that reproduces </a:t>
            </a:r>
            <a:r>
              <a:rPr lang="en-US" dirty="0"/>
              <a:t>very low </a:t>
            </a:r>
            <a:r>
              <a:rPr lang="en-US" dirty="0" smtClean="0"/>
              <a:t>bass sounds</a:t>
            </a:r>
          </a:p>
          <a:p>
            <a:r>
              <a:rPr lang="en-US" dirty="0" smtClean="0"/>
              <a:t>Use sound properties to set up speakers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9248-580C-49C8-8C19-F6EA2DA1F25A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439" y="2030413"/>
            <a:ext cx="2834640" cy="3224404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520" y="3470543"/>
            <a:ext cx="3383280" cy="2668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36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Speakers and </a:t>
            </a:r>
            <a:r>
              <a:rPr lang="en-US" dirty="0" smtClean="0"/>
              <a:t>Headphones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Speaker safety</a:t>
            </a:r>
          </a:p>
          <a:p>
            <a:pPr lvl="1"/>
            <a:r>
              <a:rPr lang="en-US" dirty="0" smtClean="0"/>
              <a:t>Too much </a:t>
            </a:r>
            <a:r>
              <a:rPr lang="en-US" dirty="0"/>
              <a:t>volume can cause the cone </a:t>
            </a:r>
            <a:r>
              <a:rPr lang="en-US" dirty="0" smtClean="0"/>
              <a:t>that vibrates </a:t>
            </a:r>
            <a:r>
              <a:rPr lang="en-US" dirty="0"/>
              <a:t>in a subwoofer to </a:t>
            </a:r>
            <a:r>
              <a:rPr lang="en-US" dirty="0" smtClean="0"/>
              <a:t>tear</a:t>
            </a:r>
          </a:p>
          <a:p>
            <a:pPr lvl="1"/>
            <a:r>
              <a:rPr lang="en-US" dirty="0"/>
              <a:t>Too much </a:t>
            </a:r>
            <a:r>
              <a:rPr lang="en-US" dirty="0" smtClean="0"/>
              <a:t>power can melt </a:t>
            </a:r>
            <a:r>
              <a:rPr lang="en-US" dirty="0"/>
              <a:t>a part in the speaker called a voice </a:t>
            </a:r>
            <a:r>
              <a:rPr lang="en-US" dirty="0" smtClean="0"/>
              <a:t>coil</a:t>
            </a:r>
          </a:p>
          <a:p>
            <a:pPr lvl="1"/>
            <a:r>
              <a:rPr lang="en-US" dirty="0" smtClean="0"/>
              <a:t>High </a:t>
            </a:r>
            <a:r>
              <a:rPr lang="en-US" dirty="0"/>
              <a:t>volume levels </a:t>
            </a:r>
            <a:r>
              <a:rPr lang="en-US" dirty="0" smtClean="0"/>
              <a:t>can pose danger to </a:t>
            </a:r>
            <a:r>
              <a:rPr lang="en-US" dirty="0"/>
              <a:t>your hearing and the hearing of those around </a:t>
            </a:r>
            <a:r>
              <a:rPr lang="en-US" dirty="0" smtClean="0"/>
              <a:t>you</a:t>
            </a:r>
          </a:p>
          <a:p>
            <a:pPr lvl="1"/>
            <a:r>
              <a:rPr lang="en-US" dirty="0" smtClean="0"/>
              <a:t>High </a:t>
            </a:r>
            <a:r>
              <a:rPr lang="en-US" dirty="0"/>
              <a:t>volume can also be a </a:t>
            </a:r>
            <a:r>
              <a:rPr lang="en-US" dirty="0" smtClean="0"/>
              <a:t>distraction—or </a:t>
            </a:r>
            <a:r>
              <a:rPr lang="en-US" dirty="0"/>
              <a:t>an annoyance—to those around you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9248-580C-49C8-8C19-F6EA2DA1F25A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8445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Speakers and </a:t>
            </a:r>
            <a:r>
              <a:rPr lang="en-US" dirty="0" smtClean="0"/>
              <a:t>Headphones (cont.)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Headphone safety</a:t>
            </a:r>
          </a:p>
          <a:p>
            <a:pPr lvl="1"/>
            <a:r>
              <a:rPr lang="en-US" dirty="0" smtClean="0"/>
              <a:t>It is easy to turn up the volume to a dangerous level</a:t>
            </a:r>
          </a:p>
          <a:p>
            <a:pPr lvl="1"/>
            <a:r>
              <a:rPr lang="en-US" dirty="0" smtClean="0"/>
              <a:t>Turn </a:t>
            </a:r>
            <a:r>
              <a:rPr lang="en-US" dirty="0"/>
              <a:t>the sound all </a:t>
            </a:r>
            <a:r>
              <a:rPr lang="en-US" dirty="0" smtClean="0"/>
              <a:t>the way </a:t>
            </a:r>
            <a:r>
              <a:rPr lang="en-US" dirty="0"/>
              <a:t>down before you put </a:t>
            </a:r>
            <a:r>
              <a:rPr lang="en-US" dirty="0" smtClean="0"/>
              <a:t>headphones 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9248-580C-49C8-8C19-F6EA2DA1F25A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9213" y="2045486"/>
            <a:ext cx="3086100" cy="2438400"/>
          </a:xfrm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 rot="16200000">
            <a:off x="7157575" y="3189497"/>
            <a:ext cx="2438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Susan Lake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140883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Microphones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Several </a:t>
            </a:r>
            <a:r>
              <a:rPr lang="en-US" dirty="0"/>
              <a:t>types of </a:t>
            </a:r>
            <a:r>
              <a:rPr lang="en-US" dirty="0" smtClean="0"/>
              <a:t>microphones are available: </a:t>
            </a:r>
          </a:p>
          <a:p>
            <a:pPr lvl="1"/>
            <a:r>
              <a:rPr lang="en-US" dirty="0" smtClean="0"/>
              <a:t>Headset </a:t>
            </a:r>
          </a:p>
          <a:p>
            <a:pPr lvl="1"/>
            <a:r>
              <a:rPr lang="en-US" dirty="0" smtClean="0"/>
              <a:t>Lapel </a:t>
            </a:r>
          </a:p>
          <a:p>
            <a:pPr lvl="1"/>
            <a:r>
              <a:rPr lang="en-US" dirty="0" smtClean="0"/>
              <a:t>Handheld</a:t>
            </a:r>
          </a:p>
          <a:p>
            <a:pPr lvl="1"/>
            <a:r>
              <a:rPr lang="en-US" dirty="0" smtClean="0"/>
              <a:t>Mounted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9248-580C-49C8-8C19-F6EA2DA1F25A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325" y="2030413"/>
            <a:ext cx="2645229" cy="2057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4267200"/>
            <a:ext cx="2571750" cy="1714500"/>
          </a:xfrm>
          <a:prstGeom prst="rect">
            <a:avLst/>
          </a:prstGeom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 rot="16200000">
            <a:off x="6352903" y="2980849"/>
            <a:ext cx="21470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Susan Lake</a:t>
            </a:r>
            <a:endParaRPr lang="en-US" sz="1000" dirty="0"/>
          </a:p>
        </p:txBody>
      </p:sp>
      <p:sp>
        <p:nvSpPr>
          <p:cNvPr id="9" name="TextBox 8"/>
          <p:cNvSpPr txBox="1"/>
          <p:nvPr/>
        </p:nvSpPr>
        <p:spPr>
          <a:xfrm rot="16200000">
            <a:off x="7497716" y="4889294"/>
            <a:ext cx="21470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Susan Lake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52647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MIDI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MIDI </a:t>
            </a:r>
            <a:r>
              <a:rPr lang="en-US" dirty="0" smtClean="0"/>
              <a:t>(Musical Instrument </a:t>
            </a:r>
            <a:r>
              <a:rPr lang="en-US" dirty="0"/>
              <a:t>Digital </a:t>
            </a:r>
            <a:r>
              <a:rPr lang="en-US" dirty="0" smtClean="0"/>
              <a:t>Interface) </a:t>
            </a:r>
            <a:r>
              <a:rPr lang="en-US" dirty="0"/>
              <a:t>is </a:t>
            </a:r>
            <a:r>
              <a:rPr lang="en-US" dirty="0" smtClean="0"/>
              <a:t>a </a:t>
            </a:r>
            <a:r>
              <a:rPr lang="en-US" dirty="0"/>
              <a:t>communication protocol that allows a wide variety of electronic musical instruments, computers, and other devices to communicate with each </a:t>
            </a:r>
            <a:r>
              <a:rPr lang="en-US" dirty="0" smtClean="0"/>
              <a:t>other</a:t>
            </a:r>
          </a:p>
          <a:p>
            <a:pPr lvl="1"/>
            <a:r>
              <a:rPr lang="en-US" dirty="0" smtClean="0"/>
              <a:t>Doesn’t </a:t>
            </a:r>
            <a:r>
              <a:rPr lang="en-US" dirty="0"/>
              <a:t>record the vibrations </a:t>
            </a:r>
            <a:r>
              <a:rPr lang="en-US" dirty="0" smtClean="0"/>
              <a:t>or sounds</a:t>
            </a:r>
          </a:p>
          <a:p>
            <a:pPr lvl="1"/>
            <a:r>
              <a:rPr lang="en-US" dirty="0" smtClean="0"/>
              <a:t>Records </a:t>
            </a:r>
            <a:r>
              <a:rPr lang="en-US" dirty="0"/>
              <a:t>the notes that were played and other information</a:t>
            </a:r>
            <a:r>
              <a:rPr lang="en-US" dirty="0" smtClean="0"/>
              <a:t>, such </a:t>
            </a:r>
            <a:r>
              <a:rPr lang="en-US" dirty="0"/>
              <a:t>as the length of time the note was </a:t>
            </a:r>
            <a:r>
              <a:rPr lang="en-US" dirty="0" smtClean="0"/>
              <a:t>held</a:t>
            </a:r>
          </a:p>
          <a:p>
            <a:r>
              <a:rPr lang="en-US" dirty="0" smtClean="0"/>
              <a:t>Musical </a:t>
            </a:r>
            <a:r>
              <a:rPr lang="en-US" dirty="0"/>
              <a:t>compositions can be written and modified on a </a:t>
            </a:r>
            <a:r>
              <a:rPr lang="en-US" dirty="0" smtClean="0"/>
              <a:t>computer and </a:t>
            </a:r>
            <a:r>
              <a:rPr lang="en-US" dirty="0"/>
              <a:t>then transmitted to a MIDI-connected instrument for playing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9248-580C-49C8-8C19-F6EA2DA1F25A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819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Important is Sound?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3657600" y="1905000"/>
            <a:ext cx="5029200" cy="4267200"/>
          </a:xfrm>
        </p:spPr>
        <p:txBody>
          <a:bodyPr>
            <a:normAutofit/>
          </a:bodyPr>
          <a:lstStyle/>
          <a:p>
            <a:r>
              <a:rPr lang="en-US" dirty="0" smtClean="0"/>
              <a:t>Why </a:t>
            </a:r>
            <a:r>
              <a:rPr lang="en-US" dirty="0"/>
              <a:t>do </a:t>
            </a:r>
            <a:r>
              <a:rPr lang="en-US" dirty="0" smtClean="0"/>
              <a:t>you think </a:t>
            </a:r>
            <a:r>
              <a:rPr lang="en-US" dirty="0"/>
              <a:t>that sound cards</a:t>
            </a:r>
            <a:r>
              <a:rPr lang="en-US" dirty="0" smtClean="0"/>
              <a:t> </a:t>
            </a:r>
            <a:r>
              <a:rPr lang="en-US" dirty="0"/>
              <a:t>were </a:t>
            </a:r>
            <a:r>
              <a:rPr lang="en-US" dirty="0" smtClean="0"/>
              <a:t>not included in early computers? </a:t>
            </a:r>
          </a:p>
          <a:p>
            <a:r>
              <a:rPr lang="en-US" dirty="0" smtClean="0"/>
              <a:t>Is </a:t>
            </a:r>
            <a:r>
              <a:rPr lang="en-US" dirty="0"/>
              <a:t>audio an essential part of your computer usage? </a:t>
            </a:r>
            <a:endParaRPr lang="en-US" dirty="0" smtClean="0"/>
          </a:p>
          <a:p>
            <a:r>
              <a:rPr lang="en-US" dirty="0" smtClean="0"/>
              <a:t>Could you </a:t>
            </a:r>
            <a:r>
              <a:rPr lang="en-US" dirty="0"/>
              <a:t>manage without it?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9248-580C-49C8-8C19-F6EA2DA1F25A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9" name="Content Placeholder 7" descr="ThinkAboutI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20094"/>
            <a:ext cx="2751256" cy="17137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18380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Sound Editors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495800"/>
          </a:xfrm>
        </p:spPr>
        <p:txBody>
          <a:bodyPr>
            <a:normAutofit/>
          </a:bodyPr>
          <a:lstStyle/>
          <a:p>
            <a:r>
              <a:rPr lang="en-US" dirty="0" smtClean="0"/>
              <a:t>A </a:t>
            </a:r>
            <a:r>
              <a:rPr lang="en-US" b="1" dirty="0" smtClean="0"/>
              <a:t>wave editor</a:t>
            </a:r>
            <a:r>
              <a:rPr lang="en-US" dirty="0" smtClean="0"/>
              <a:t> is software that allows you to </a:t>
            </a:r>
            <a:r>
              <a:rPr lang="en-US" dirty="0"/>
              <a:t>modify or </a:t>
            </a:r>
            <a:r>
              <a:rPr lang="en-US" dirty="0" smtClean="0"/>
              <a:t>edit audio files</a:t>
            </a:r>
          </a:p>
          <a:p>
            <a:r>
              <a:rPr lang="en-US" dirty="0"/>
              <a:t>Sound editors can be used to convert sound from one format to </a:t>
            </a:r>
            <a:r>
              <a:rPr lang="en-US" dirty="0" smtClean="0"/>
              <a:t>another and provide </a:t>
            </a:r>
            <a:r>
              <a:rPr lang="en-US" dirty="0"/>
              <a:t>tools once reserved for complex </a:t>
            </a:r>
            <a:r>
              <a:rPr lang="en-US" dirty="0" smtClean="0"/>
              <a:t>sound-recording studios:</a:t>
            </a:r>
          </a:p>
          <a:p>
            <a:pPr lvl="1"/>
            <a:r>
              <a:rPr lang="en-US" dirty="0" smtClean="0"/>
              <a:t>Add </a:t>
            </a:r>
            <a:r>
              <a:rPr lang="en-US" dirty="0"/>
              <a:t>special </a:t>
            </a:r>
            <a:r>
              <a:rPr lang="en-US" dirty="0" smtClean="0"/>
              <a:t>effects</a:t>
            </a:r>
          </a:p>
          <a:p>
            <a:pPr lvl="1"/>
            <a:r>
              <a:rPr lang="en-US" dirty="0" smtClean="0"/>
              <a:t>Insert </a:t>
            </a:r>
            <a:r>
              <a:rPr lang="en-US" dirty="0"/>
              <a:t>one </a:t>
            </a:r>
            <a:r>
              <a:rPr lang="en-US" dirty="0" smtClean="0"/>
              <a:t>sound into another</a:t>
            </a:r>
          </a:p>
          <a:p>
            <a:pPr lvl="1"/>
            <a:r>
              <a:rPr lang="en-US" dirty="0" smtClean="0"/>
              <a:t>Edit </a:t>
            </a:r>
            <a:r>
              <a:rPr lang="en-US" dirty="0"/>
              <a:t>out sound that you want to </a:t>
            </a:r>
            <a:r>
              <a:rPr lang="en-US" dirty="0" smtClean="0"/>
              <a:t>remove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9248-580C-49C8-8C19-F6EA2DA1F25A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7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Lessons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tabLst>
                <a:tab pos="1944688" algn="l"/>
              </a:tabLst>
            </a:pPr>
            <a:r>
              <a:rPr lang="en-US" dirty="0" smtClean="0"/>
              <a:t>Lesson 11.1: 	Managing Audio Files</a:t>
            </a:r>
          </a:p>
          <a:p>
            <a:pPr marL="0" indent="0">
              <a:buNone/>
              <a:tabLst>
                <a:tab pos="1944688" algn="l"/>
              </a:tabLst>
            </a:pPr>
            <a:r>
              <a:rPr lang="en-US" dirty="0" smtClean="0"/>
              <a:t>Lesson 11.2: 	Managing Sound Equipment</a:t>
            </a:r>
          </a:p>
          <a:p>
            <a:pPr marL="0" indent="0">
              <a:buNone/>
              <a:tabLst>
                <a:tab pos="1944688" algn="l"/>
              </a:tabLst>
            </a:pPr>
            <a:r>
              <a:rPr lang="en-US" dirty="0" smtClean="0"/>
              <a:t>Lesson 11.3: 	Capturing and Editing Sound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9248-580C-49C8-8C19-F6EA2DA1F25A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Sound Editors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648200"/>
          </a:xfrm>
        </p:spPr>
        <p:txBody>
          <a:bodyPr>
            <a:normAutofit/>
          </a:bodyPr>
          <a:lstStyle/>
          <a:p>
            <a:r>
              <a:rPr lang="en-US" dirty="0" smtClean="0"/>
              <a:t>Recording audio</a:t>
            </a:r>
          </a:p>
          <a:p>
            <a:pPr lvl="1"/>
            <a:r>
              <a:rPr lang="en-US" dirty="0" smtClean="0"/>
              <a:t>Wave editors allow you to record sound using simple tool bars</a:t>
            </a:r>
          </a:p>
          <a:p>
            <a:pPr lvl="1"/>
            <a:r>
              <a:rPr lang="en-US" dirty="0"/>
              <a:t>When recording, it is good to leave a second or so of silence </a:t>
            </a:r>
            <a:r>
              <a:rPr lang="en-US" dirty="0" smtClean="0"/>
              <a:t>at the </a:t>
            </a:r>
            <a:r>
              <a:rPr lang="en-US" dirty="0"/>
              <a:t>beginning and end of each </a:t>
            </a:r>
            <a:r>
              <a:rPr lang="en-US" dirty="0" smtClean="0"/>
              <a:t>recording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9248-580C-49C8-8C19-F6EA2DA1F25A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160" y="4419600"/>
            <a:ext cx="4297680" cy="763746"/>
          </a:xfrm>
          <a:prstGeom prst="rect">
            <a:avLst/>
          </a:prstGeom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19879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Sound Editors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Editing </a:t>
            </a:r>
            <a:r>
              <a:rPr lang="en-US" dirty="0"/>
              <a:t>a</a:t>
            </a:r>
            <a:r>
              <a:rPr lang="en-US" dirty="0" smtClean="0"/>
              <a:t>udio</a:t>
            </a:r>
          </a:p>
          <a:p>
            <a:pPr lvl="1"/>
            <a:r>
              <a:rPr lang="en-US" dirty="0" smtClean="0"/>
              <a:t>The </a:t>
            </a:r>
            <a:r>
              <a:rPr lang="en-US" b="1" dirty="0" smtClean="0"/>
              <a:t>waveform</a:t>
            </a:r>
            <a:r>
              <a:rPr lang="en-US" dirty="0" smtClean="0"/>
              <a:t> view is a graphical display </a:t>
            </a:r>
            <a:r>
              <a:rPr lang="en-US" dirty="0"/>
              <a:t>that represents </a:t>
            </a:r>
            <a:r>
              <a:rPr lang="en-US" dirty="0" smtClean="0"/>
              <a:t>the changes </a:t>
            </a:r>
            <a:r>
              <a:rPr lang="en-US" dirty="0"/>
              <a:t>in recorded </a:t>
            </a:r>
            <a:r>
              <a:rPr lang="en-US" dirty="0" smtClean="0"/>
              <a:t>sound waves</a:t>
            </a:r>
          </a:p>
          <a:p>
            <a:pPr lvl="1"/>
            <a:r>
              <a:rPr lang="en-US" dirty="0" smtClean="0"/>
              <a:t>You </a:t>
            </a:r>
            <a:r>
              <a:rPr lang="en-US" dirty="0"/>
              <a:t>can insert </a:t>
            </a:r>
            <a:r>
              <a:rPr lang="en-US" dirty="0" smtClean="0"/>
              <a:t>new sounds </a:t>
            </a:r>
            <a:r>
              <a:rPr lang="en-US" dirty="0"/>
              <a:t>or create a spot of silence within a noisy </a:t>
            </a:r>
            <a:r>
              <a:rPr lang="en-US" dirty="0" smtClean="0"/>
              <a:t>recording</a:t>
            </a:r>
          </a:p>
          <a:p>
            <a:pPr lvl="1"/>
            <a:r>
              <a:rPr lang="en-US" dirty="0"/>
              <a:t>You can </a:t>
            </a:r>
            <a:r>
              <a:rPr lang="en-US" dirty="0" smtClean="0"/>
              <a:t>add </a:t>
            </a:r>
            <a:r>
              <a:rPr lang="en-US" dirty="0"/>
              <a:t>additional tracks to the recording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041488"/>
            <a:ext cx="4038600" cy="2515056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9248-580C-49C8-8C19-F6EA2DA1F25A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9897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Exporting Files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572000"/>
          </a:xfrm>
        </p:spPr>
        <p:txBody>
          <a:bodyPr>
            <a:normAutofit/>
          </a:bodyPr>
          <a:lstStyle/>
          <a:p>
            <a:r>
              <a:rPr lang="en-US" dirty="0" smtClean="0"/>
              <a:t>You </a:t>
            </a:r>
            <a:r>
              <a:rPr lang="en-US" dirty="0"/>
              <a:t>can export to the file format </a:t>
            </a:r>
            <a:r>
              <a:rPr lang="en-US" dirty="0" smtClean="0"/>
              <a:t>you want depending </a:t>
            </a:r>
            <a:r>
              <a:rPr lang="en-US" dirty="0"/>
              <a:t>upon the intended </a:t>
            </a:r>
            <a:r>
              <a:rPr lang="en-US" dirty="0" smtClean="0"/>
              <a:t>use</a:t>
            </a:r>
          </a:p>
          <a:p>
            <a:r>
              <a:rPr lang="en-US" b="1" dirty="0" smtClean="0"/>
              <a:t>Ripping</a:t>
            </a:r>
            <a:r>
              <a:rPr lang="en-US" dirty="0" smtClean="0"/>
              <a:t> is the </a:t>
            </a:r>
            <a:r>
              <a:rPr lang="en-US" dirty="0"/>
              <a:t>process </a:t>
            </a:r>
            <a:r>
              <a:rPr lang="en-US" dirty="0" smtClean="0"/>
              <a:t>of transferring </a:t>
            </a:r>
            <a:r>
              <a:rPr lang="en-US" dirty="0"/>
              <a:t>music from a </a:t>
            </a:r>
            <a:r>
              <a:rPr lang="en-US" dirty="0" smtClean="0"/>
              <a:t>CD to </a:t>
            </a:r>
            <a:r>
              <a:rPr lang="en-US" dirty="0"/>
              <a:t>a </a:t>
            </a:r>
            <a:r>
              <a:rPr lang="en-US" dirty="0" smtClean="0"/>
              <a:t>computer</a:t>
            </a:r>
          </a:p>
          <a:p>
            <a:pPr lvl="1"/>
            <a:r>
              <a:rPr lang="en-US" dirty="0" smtClean="0"/>
              <a:t>Keep copyright </a:t>
            </a:r>
            <a:r>
              <a:rPr lang="en-US" dirty="0"/>
              <a:t>law in </a:t>
            </a:r>
            <a:r>
              <a:rPr lang="en-US" dirty="0" smtClean="0"/>
              <a:t>mind</a:t>
            </a:r>
          </a:p>
          <a:p>
            <a:pPr lvl="1"/>
            <a:r>
              <a:rPr lang="en-US" dirty="0"/>
              <a:t>It is considered fair use to </a:t>
            </a:r>
            <a:r>
              <a:rPr lang="en-US" dirty="0" smtClean="0"/>
              <a:t>include previously </a:t>
            </a:r>
            <a:r>
              <a:rPr lang="en-US" dirty="0"/>
              <a:t>recorded music in a school </a:t>
            </a:r>
            <a:r>
              <a:rPr lang="en-US" dirty="0" smtClean="0"/>
              <a:t>presentation</a:t>
            </a:r>
          </a:p>
          <a:p>
            <a:pPr lvl="1"/>
            <a:r>
              <a:rPr lang="en-US" dirty="0" smtClean="0"/>
              <a:t>It </a:t>
            </a:r>
            <a:r>
              <a:rPr lang="en-US" dirty="0"/>
              <a:t>is a violation of copyright law to post a multimedia </a:t>
            </a:r>
            <a:r>
              <a:rPr lang="en-US" dirty="0" smtClean="0"/>
              <a:t>project on </a:t>
            </a:r>
            <a:r>
              <a:rPr lang="en-US" dirty="0"/>
              <a:t>a commercial </a:t>
            </a:r>
            <a:r>
              <a:rPr lang="en-US" dirty="0" smtClean="0"/>
              <a:t>website </a:t>
            </a:r>
            <a:r>
              <a:rPr lang="en-US" dirty="0"/>
              <a:t>without first obtaining permission for </a:t>
            </a:r>
            <a:r>
              <a:rPr lang="en-US" dirty="0" smtClean="0"/>
              <a:t>any previously </a:t>
            </a:r>
            <a:r>
              <a:rPr lang="en-US" dirty="0"/>
              <a:t>recorded music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9248-580C-49C8-8C19-F6EA2DA1F25A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3821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Key Concepts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495800"/>
          </a:xfrm>
        </p:spPr>
        <p:txBody>
          <a:bodyPr>
            <a:normAutofit/>
          </a:bodyPr>
          <a:lstStyle/>
          <a:p>
            <a:r>
              <a:rPr lang="en-US" dirty="0" smtClean="0"/>
              <a:t>Analog </a:t>
            </a:r>
            <a:r>
              <a:rPr lang="en-US" dirty="0"/>
              <a:t>audio and digital audio work in </a:t>
            </a:r>
            <a:r>
              <a:rPr lang="en-US" dirty="0" smtClean="0"/>
              <a:t>combination</a:t>
            </a:r>
          </a:p>
          <a:p>
            <a:pPr lvl="1"/>
            <a:r>
              <a:rPr lang="en-US" dirty="0" smtClean="0"/>
              <a:t>Computers acquire analog </a:t>
            </a:r>
            <a:r>
              <a:rPr lang="en-US" dirty="0"/>
              <a:t>sounds and convert them to digital, or read digital files </a:t>
            </a:r>
            <a:r>
              <a:rPr lang="en-US" dirty="0" smtClean="0"/>
              <a:t>and output </a:t>
            </a:r>
            <a:r>
              <a:rPr lang="en-US" dirty="0"/>
              <a:t>them in an analog </a:t>
            </a:r>
            <a:r>
              <a:rPr lang="en-US" dirty="0" smtClean="0"/>
              <a:t>format</a:t>
            </a:r>
          </a:p>
          <a:p>
            <a:pPr lvl="1"/>
            <a:r>
              <a:rPr lang="en-US" dirty="0" smtClean="0"/>
              <a:t>Analog </a:t>
            </a:r>
            <a:r>
              <a:rPr lang="en-US" dirty="0"/>
              <a:t>is what you </a:t>
            </a:r>
            <a:r>
              <a:rPr lang="en-US" dirty="0" smtClean="0"/>
              <a:t>hear</a:t>
            </a:r>
          </a:p>
          <a:p>
            <a:pPr lvl="1"/>
            <a:r>
              <a:rPr lang="en-US" dirty="0" smtClean="0"/>
              <a:t>Digital </a:t>
            </a:r>
            <a:r>
              <a:rPr lang="en-US" dirty="0"/>
              <a:t>is </a:t>
            </a:r>
            <a:r>
              <a:rPr lang="en-US" dirty="0" smtClean="0"/>
              <a:t>the means </a:t>
            </a:r>
            <a:r>
              <a:rPr lang="en-US" dirty="0"/>
              <a:t>of capturing it in </a:t>
            </a:r>
            <a:r>
              <a:rPr lang="en-US" dirty="0" smtClean="0"/>
              <a:t>software</a:t>
            </a:r>
            <a:endParaRPr lang="en-US" i="1" dirty="0"/>
          </a:p>
          <a:p>
            <a:r>
              <a:rPr lang="en-US" dirty="0" smtClean="0"/>
              <a:t>Audio </a:t>
            </a:r>
            <a:r>
              <a:rPr lang="en-US" dirty="0"/>
              <a:t>file sizes are determined by sample size and rate, by the number </a:t>
            </a:r>
            <a:r>
              <a:rPr lang="en-US" dirty="0" smtClean="0"/>
              <a:t>of channels </a:t>
            </a:r>
            <a:r>
              <a:rPr lang="en-US" dirty="0"/>
              <a:t>recorded, and by the codec used to compress </a:t>
            </a:r>
            <a:r>
              <a:rPr lang="en-US" dirty="0" smtClean="0"/>
              <a:t>them</a:t>
            </a:r>
            <a:endParaRPr lang="en-US" i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2133600" cy="365125"/>
          </a:xfrm>
        </p:spPr>
        <p:txBody>
          <a:bodyPr/>
          <a:lstStyle/>
          <a:p>
            <a:fld id="{16D19248-580C-49C8-8C19-F6EA2DA1F25A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9852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Key Concepts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495800"/>
          </a:xfrm>
        </p:spPr>
        <p:txBody>
          <a:bodyPr>
            <a:normAutofit/>
          </a:bodyPr>
          <a:lstStyle/>
          <a:p>
            <a:r>
              <a:rPr lang="en-US" dirty="0" smtClean="0"/>
              <a:t>Audio </a:t>
            </a:r>
            <a:r>
              <a:rPr lang="en-US" dirty="0"/>
              <a:t>file types consist of two types: </a:t>
            </a:r>
            <a:endParaRPr lang="en-US" dirty="0" smtClean="0"/>
          </a:p>
          <a:p>
            <a:pPr lvl="1"/>
            <a:r>
              <a:rPr lang="en-US" dirty="0" smtClean="0"/>
              <a:t>Those </a:t>
            </a:r>
            <a:r>
              <a:rPr lang="en-US" dirty="0"/>
              <a:t>compressed with lossless </a:t>
            </a:r>
            <a:r>
              <a:rPr lang="en-US" dirty="0" smtClean="0"/>
              <a:t>algorithms</a:t>
            </a:r>
          </a:p>
          <a:p>
            <a:pPr lvl="1"/>
            <a:r>
              <a:rPr lang="en-US" dirty="0" smtClean="0"/>
              <a:t>Those </a:t>
            </a:r>
            <a:r>
              <a:rPr lang="en-US" dirty="0"/>
              <a:t>that are created using </a:t>
            </a:r>
            <a:r>
              <a:rPr lang="en-US" dirty="0" err="1"/>
              <a:t>lossy</a:t>
            </a:r>
            <a:r>
              <a:rPr lang="en-US" dirty="0"/>
              <a:t> </a:t>
            </a:r>
            <a:r>
              <a:rPr lang="en-US" dirty="0" smtClean="0"/>
              <a:t>algorithms</a:t>
            </a:r>
          </a:p>
          <a:p>
            <a:r>
              <a:rPr lang="en-US" dirty="0"/>
              <a:t>Speakers and headphones are connected to a computer sound card using </a:t>
            </a:r>
            <a:r>
              <a:rPr lang="en-US" dirty="0" smtClean="0"/>
              <a:t>ports </a:t>
            </a:r>
            <a:r>
              <a:rPr lang="en-US" dirty="0"/>
              <a:t>or jacks; they provide audio output</a:t>
            </a:r>
            <a:endParaRPr lang="en-US" i="1" dirty="0"/>
          </a:p>
          <a:p>
            <a:r>
              <a:rPr lang="en-US" dirty="0"/>
              <a:t>Microphones are used to capture audio files including voice and music; they are input </a:t>
            </a:r>
            <a:r>
              <a:rPr lang="en-US" dirty="0" smtClean="0"/>
              <a:t>devices</a:t>
            </a:r>
            <a:endParaRPr lang="en-US" i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2133600" cy="365125"/>
          </a:xfrm>
        </p:spPr>
        <p:txBody>
          <a:bodyPr/>
          <a:lstStyle/>
          <a:p>
            <a:fld id="{16D19248-580C-49C8-8C19-F6EA2DA1F25A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450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Key Concepts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495800"/>
          </a:xfrm>
        </p:spPr>
        <p:txBody>
          <a:bodyPr>
            <a:normAutofit/>
          </a:bodyPr>
          <a:lstStyle/>
          <a:p>
            <a:r>
              <a:rPr lang="en-US" dirty="0" smtClean="0"/>
              <a:t>Sound </a:t>
            </a:r>
            <a:r>
              <a:rPr lang="en-US" dirty="0"/>
              <a:t>or wave editors are used to record audio files and then to edit </a:t>
            </a:r>
            <a:r>
              <a:rPr lang="en-US" dirty="0" smtClean="0"/>
              <a:t>them</a:t>
            </a:r>
          </a:p>
          <a:p>
            <a:pPr lvl="1"/>
            <a:r>
              <a:rPr lang="en-US" dirty="0" smtClean="0"/>
              <a:t>Because </a:t>
            </a:r>
            <a:r>
              <a:rPr lang="en-US" dirty="0"/>
              <a:t>files are digital, the data can be edited precisely, just as image files can </a:t>
            </a:r>
            <a:r>
              <a:rPr lang="en-US" dirty="0" smtClean="0"/>
              <a:t>be</a:t>
            </a:r>
          </a:p>
          <a:p>
            <a:pPr lvl="1"/>
            <a:r>
              <a:rPr lang="en-US" dirty="0" smtClean="0"/>
              <a:t>Editing </a:t>
            </a:r>
            <a:r>
              <a:rPr lang="en-US" dirty="0"/>
              <a:t>can include cutting, adding effects, and mixing multiple tracks together into one </a:t>
            </a:r>
            <a:r>
              <a:rPr lang="en-US" dirty="0" smtClean="0"/>
              <a:t>file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2133600" cy="365125"/>
          </a:xfrm>
        </p:spPr>
        <p:txBody>
          <a:bodyPr/>
          <a:lstStyle/>
          <a:p>
            <a:fld id="{16D19248-580C-49C8-8C19-F6EA2DA1F25A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Learning 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14400" indent="-914400">
              <a:buNone/>
              <a:tabLst>
                <a:tab pos="914400" algn="l"/>
              </a:tabLst>
            </a:pPr>
            <a:r>
              <a:rPr lang="en-US" dirty="0" smtClean="0"/>
              <a:t>11.1:	Distinguish between sampling options for sound</a:t>
            </a:r>
          </a:p>
          <a:p>
            <a:pPr marL="914400" indent="-914400">
              <a:buNone/>
              <a:tabLst>
                <a:tab pos="914400" algn="l"/>
              </a:tabLst>
            </a:pPr>
            <a:r>
              <a:rPr lang="en-US" dirty="0" smtClean="0"/>
              <a:t>11.2: 	Make choices to reduce the size of sound files</a:t>
            </a:r>
          </a:p>
          <a:p>
            <a:pPr marL="914400" indent="-914400">
              <a:buNone/>
              <a:tabLst>
                <a:tab pos="914400" algn="l"/>
              </a:tabLst>
            </a:pPr>
            <a:r>
              <a:rPr lang="en-US" dirty="0" smtClean="0"/>
              <a:t>11.3: 	Select an audio file type for the appropriate use</a:t>
            </a:r>
          </a:p>
          <a:p>
            <a:pPr marL="914400" indent="-914400">
              <a:buNone/>
              <a:tabLst>
                <a:tab pos="914400" algn="l"/>
              </a:tabLst>
            </a:pPr>
            <a:r>
              <a:rPr lang="en-US" dirty="0" smtClean="0"/>
              <a:t>11.4:	Explain the importance of sound cards</a:t>
            </a:r>
          </a:p>
          <a:p>
            <a:pPr marL="914400" indent="-914400">
              <a:buNone/>
              <a:tabLst>
                <a:tab pos="914400" algn="l"/>
              </a:tabLst>
            </a:pPr>
            <a:r>
              <a:rPr lang="en-US" dirty="0" smtClean="0"/>
              <a:t>11.5:	Set up a microphone and record sound</a:t>
            </a:r>
          </a:p>
          <a:p>
            <a:pPr marL="914400" indent="-914400">
              <a:buNone/>
              <a:tabLst>
                <a:tab pos="914400" algn="l"/>
              </a:tabLst>
            </a:pPr>
            <a:r>
              <a:rPr lang="en-US" dirty="0" smtClean="0"/>
              <a:t>11.6:	Modify audio files using a wave editor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9248-580C-49C8-8C19-F6EA2DA1F25A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Managing Audio Files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Analog audio </a:t>
            </a:r>
            <a:r>
              <a:rPr lang="en-US" dirty="0"/>
              <a:t>is recorded as a series of waves </a:t>
            </a:r>
            <a:r>
              <a:rPr lang="en-US" dirty="0" smtClean="0"/>
              <a:t>reproducing approximately what </a:t>
            </a:r>
            <a:r>
              <a:rPr lang="en-US" dirty="0"/>
              <a:t>the human ear </a:t>
            </a:r>
            <a:r>
              <a:rPr lang="en-US" dirty="0" smtClean="0"/>
              <a:t>hears</a:t>
            </a:r>
          </a:p>
          <a:p>
            <a:r>
              <a:rPr lang="en-US" b="1" dirty="0"/>
              <a:t>Digital audio </a:t>
            </a:r>
            <a:r>
              <a:rPr lang="en-US" dirty="0"/>
              <a:t>is created using a series of </a:t>
            </a:r>
            <a:r>
              <a:rPr lang="en-US" dirty="0" smtClean="0"/>
              <a:t>zeroes </a:t>
            </a:r>
            <a:r>
              <a:rPr lang="en-US" dirty="0"/>
              <a:t>and ones, with the computer reading the variations to play back what was </a:t>
            </a:r>
            <a:r>
              <a:rPr lang="en-US" dirty="0" smtClean="0"/>
              <a:t>recorded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9248-580C-49C8-8C19-F6EA2DA1F25A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236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Managing Audio Files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Analog </a:t>
            </a:r>
            <a:r>
              <a:rPr lang="en-US" dirty="0" smtClean="0"/>
              <a:t>wave properties</a:t>
            </a:r>
          </a:p>
          <a:p>
            <a:pPr lvl="1"/>
            <a:r>
              <a:rPr lang="en-US" dirty="0" smtClean="0"/>
              <a:t>Wavelength—the distance between two similar points on two consecutive waves</a:t>
            </a:r>
          </a:p>
          <a:p>
            <a:pPr lvl="1"/>
            <a:r>
              <a:rPr lang="en-US" dirty="0" smtClean="0"/>
              <a:t>Frequency—the number of times a wavelength is repeated in a period of time</a:t>
            </a:r>
          </a:p>
          <a:p>
            <a:pPr lvl="1"/>
            <a:r>
              <a:rPr lang="en-US" dirty="0" smtClean="0"/>
              <a:t>Frequency </a:t>
            </a:r>
            <a:r>
              <a:rPr lang="en-US" dirty="0"/>
              <a:t>is measured in </a:t>
            </a:r>
            <a:r>
              <a:rPr lang="en-US" b="1" dirty="0" smtClean="0"/>
              <a:t>Hertz </a:t>
            </a:r>
            <a:r>
              <a:rPr lang="en-US" dirty="0" smtClean="0"/>
              <a:t>(</a:t>
            </a:r>
            <a:r>
              <a:rPr lang="en-US" dirty="0"/>
              <a:t>Hz) or thousands of Hertz (</a:t>
            </a:r>
            <a:r>
              <a:rPr lang="en-US" dirty="0" smtClean="0"/>
              <a:t>KHz)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9248-580C-49C8-8C19-F6EA2DA1F25A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175" y="2040461"/>
            <a:ext cx="3705225" cy="1647825"/>
          </a:xfrm>
          <a:prstGeom prst="rect">
            <a:avLst/>
          </a:prstGeom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0373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To reduce the size of the file, digital </a:t>
            </a:r>
            <a:r>
              <a:rPr lang="en-US" dirty="0" smtClean="0"/>
              <a:t>recording software </a:t>
            </a:r>
            <a:r>
              <a:rPr lang="en-US" dirty="0"/>
              <a:t>“grabs” sound at set </a:t>
            </a:r>
            <a:r>
              <a:rPr lang="en-US" dirty="0" smtClean="0"/>
              <a:t>intervals called </a:t>
            </a:r>
            <a:r>
              <a:rPr lang="en-US" dirty="0"/>
              <a:t>a </a:t>
            </a:r>
            <a:r>
              <a:rPr lang="en-US" b="1" dirty="0"/>
              <a:t>sample </a:t>
            </a:r>
            <a:r>
              <a:rPr lang="en-US" b="1" dirty="0" smtClean="0"/>
              <a:t>rate</a:t>
            </a:r>
            <a:endParaRPr lang="en-US" b="1" dirty="0"/>
          </a:p>
          <a:p>
            <a:r>
              <a:rPr lang="en-US" dirty="0"/>
              <a:t>The higher the sample </a:t>
            </a:r>
            <a:r>
              <a:rPr lang="en-US" dirty="0" smtClean="0"/>
              <a:t>rate, the </a:t>
            </a:r>
            <a:r>
              <a:rPr lang="en-US" dirty="0"/>
              <a:t>better the audio </a:t>
            </a:r>
            <a:r>
              <a:rPr lang="en-US" dirty="0" smtClean="0"/>
              <a:t>quality and the larger the file size</a:t>
            </a:r>
          </a:p>
          <a:p>
            <a:r>
              <a:rPr lang="en-US" b="1" dirty="0" smtClean="0"/>
              <a:t>Sample size</a:t>
            </a:r>
            <a:r>
              <a:rPr lang="en-US" dirty="0"/>
              <a:t> </a:t>
            </a:r>
            <a:r>
              <a:rPr lang="en-US" dirty="0" smtClean="0"/>
              <a:t>reflects the number of </a:t>
            </a:r>
            <a:r>
              <a:rPr lang="en-US" dirty="0"/>
              <a:t>bits used to represent </a:t>
            </a:r>
            <a:r>
              <a:rPr lang="en-US" dirty="0" smtClean="0"/>
              <a:t>the sound </a:t>
            </a:r>
            <a:r>
              <a:rPr lang="en-US" dirty="0"/>
              <a:t>in a </a:t>
            </a:r>
            <a:r>
              <a:rPr lang="en-US" dirty="0" smtClean="0"/>
              <a:t>sample</a:t>
            </a:r>
          </a:p>
          <a:p>
            <a:r>
              <a:rPr lang="en-US" dirty="0"/>
              <a:t>The more bits, the more </a:t>
            </a:r>
            <a:r>
              <a:rPr lang="en-US" dirty="0" smtClean="0"/>
              <a:t>information provided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9248-580C-49C8-8C19-F6EA2DA1F25A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6719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Channels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 smtClean="0"/>
              <a:t>Channels </a:t>
            </a:r>
            <a:r>
              <a:rPr lang="en-US" dirty="0" smtClean="0"/>
              <a:t>are the </a:t>
            </a:r>
            <a:r>
              <a:rPr lang="en-US" dirty="0"/>
              <a:t>number </a:t>
            </a:r>
            <a:r>
              <a:rPr lang="en-US" dirty="0" smtClean="0"/>
              <a:t>of sides </a:t>
            </a:r>
            <a:r>
              <a:rPr lang="en-US" dirty="0"/>
              <a:t>from which sound </a:t>
            </a:r>
            <a:r>
              <a:rPr lang="en-US" dirty="0" smtClean="0"/>
              <a:t>is heard</a:t>
            </a:r>
            <a:r>
              <a:rPr lang="en-US" dirty="0"/>
              <a:t>, either mono (one) </a:t>
            </a:r>
            <a:r>
              <a:rPr lang="en-US" dirty="0" smtClean="0"/>
              <a:t>or stereo </a:t>
            </a:r>
            <a:r>
              <a:rPr lang="en-US" dirty="0"/>
              <a:t>(two</a:t>
            </a:r>
            <a:r>
              <a:rPr lang="en-US" dirty="0" smtClean="0"/>
              <a:t>)</a:t>
            </a:r>
          </a:p>
          <a:p>
            <a:r>
              <a:rPr lang="en-US" dirty="0"/>
              <a:t>With stereo, sound </a:t>
            </a:r>
            <a:r>
              <a:rPr lang="en-US" dirty="0" smtClean="0"/>
              <a:t>is </a:t>
            </a:r>
            <a:r>
              <a:rPr lang="en-US" dirty="0"/>
              <a:t>recorded as if coming from slightly </a:t>
            </a:r>
            <a:r>
              <a:rPr lang="en-US" dirty="0" smtClean="0"/>
              <a:t>different directions</a:t>
            </a:r>
          </a:p>
          <a:p>
            <a:r>
              <a:rPr lang="en-US" dirty="0" smtClean="0"/>
              <a:t>Monaural </a:t>
            </a:r>
            <a:r>
              <a:rPr lang="en-US" dirty="0"/>
              <a:t>sound only records a sound from a single </a:t>
            </a:r>
            <a:r>
              <a:rPr lang="en-US" dirty="0" smtClean="0"/>
              <a:t>side</a:t>
            </a:r>
            <a:endParaRPr lang="en-US" dirty="0"/>
          </a:p>
          <a:p>
            <a:r>
              <a:rPr lang="en-US" dirty="0"/>
              <a:t>When a multimedia computer has two speakers, stereo sound is </a:t>
            </a:r>
            <a:r>
              <a:rPr lang="en-US" dirty="0" smtClean="0"/>
              <a:t>possible</a:t>
            </a:r>
          </a:p>
          <a:p>
            <a:r>
              <a:rPr lang="en-US" dirty="0" smtClean="0"/>
              <a:t>Since </a:t>
            </a:r>
            <a:r>
              <a:rPr lang="en-US" dirty="0"/>
              <a:t>stereo audio has more information, </a:t>
            </a:r>
            <a:r>
              <a:rPr lang="en-US" dirty="0" smtClean="0"/>
              <a:t>files are </a:t>
            </a:r>
            <a:r>
              <a:rPr lang="en-US" dirty="0"/>
              <a:t>larger than those for a mono recording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9248-580C-49C8-8C19-F6EA2DA1F25A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067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Codecs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Codec </a:t>
            </a:r>
            <a:r>
              <a:rPr lang="en-US" dirty="0"/>
              <a:t>stands for </a:t>
            </a:r>
            <a:r>
              <a:rPr lang="en-US" dirty="0" smtClean="0"/>
              <a:t>compressor-decompressor or coder-decoder</a:t>
            </a:r>
          </a:p>
          <a:p>
            <a:r>
              <a:rPr lang="en-US" dirty="0" smtClean="0"/>
              <a:t>A codec is an </a:t>
            </a:r>
            <a:r>
              <a:rPr lang="en-US" dirty="0"/>
              <a:t>algorithm </a:t>
            </a:r>
            <a:r>
              <a:rPr lang="en-US" dirty="0" smtClean="0"/>
              <a:t>that compresses </a:t>
            </a:r>
            <a:r>
              <a:rPr lang="en-US" dirty="0"/>
              <a:t>sound or </a:t>
            </a:r>
            <a:r>
              <a:rPr lang="en-US" dirty="0" smtClean="0"/>
              <a:t>video to </a:t>
            </a:r>
            <a:r>
              <a:rPr lang="en-US" dirty="0"/>
              <a:t>reduce its file size </a:t>
            </a:r>
            <a:r>
              <a:rPr lang="en-US" dirty="0" smtClean="0"/>
              <a:t>and then </a:t>
            </a:r>
            <a:r>
              <a:rPr lang="en-US" dirty="0"/>
              <a:t>decompresses it </a:t>
            </a:r>
            <a:r>
              <a:rPr lang="en-US" dirty="0" smtClean="0"/>
              <a:t>when played</a:t>
            </a:r>
            <a:endParaRPr lang="en-US" dirty="0"/>
          </a:p>
          <a:p>
            <a:r>
              <a:rPr lang="en-US" dirty="0"/>
              <a:t>Some </a:t>
            </a:r>
            <a:r>
              <a:rPr lang="en-US" dirty="0" smtClean="0"/>
              <a:t>audio codecs </a:t>
            </a:r>
            <a:r>
              <a:rPr lang="en-US" dirty="0"/>
              <a:t>are designed for </a:t>
            </a:r>
            <a:r>
              <a:rPr lang="en-US" dirty="0" smtClean="0"/>
              <a:t>speech</a:t>
            </a:r>
          </a:p>
          <a:p>
            <a:pPr lvl="1"/>
            <a:r>
              <a:rPr lang="en-US" dirty="0" smtClean="0"/>
              <a:t>Speech </a:t>
            </a:r>
            <a:r>
              <a:rPr lang="en-US" dirty="0"/>
              <a:t>uses a narrower range of </a:t>
            </a:r>
            <a:r>
              <a:rPr lang="en-US" dirty="0" smtClean="0"/>
              <a:t>frequencies than music</a:t>
            </a:r>
          </a:p>
          <a:p>
            <a:pPr lvl="1"/>
            <a:r>
              <a:rPr lang="en-US" dirty="0" smtClean="0"/>
              <a:t>Speech </a:t>
            </a:r>
            <a:r>
              <a:rPr lang="en-US" dirty="0"/>
              <a:t>files can be compressed </a:t>
            </a:r>
            <a:r>
              <a:rPr lang="en-US" dirty="0" smtClean="0"/>
              <a:t>further than music </a:t>
            </a:r>
            <a:r>
              <a:rPr lang="en-US" dirty="0"/>
              <a:t>files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9248-580C-49C8-8C19-F6EA2DA1F25A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866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Codecs </a:t>
            </a:r>
            <a:r>
              <a:rPr lang="en-US" smtClean="0"/>
              <a:t>(cont.)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Sound compression can be lossless or </a:t>
            </a:r>
            <a:r>
              <a:rPr lang="en-US" dirty="0" err="1" smtClean="0"/>
              <a:t>lossy</a:t>
            </a:r>
            <a:r>
              <a:rPr lang="en-US" dirty="0" smtClean="0"/>
              <a:t> depending on process used to reduce file size</a:t>
            </a:r>
          </a:p>
          <a:p>
            <a:pPr lvl="1"/>
            <a:r>
              <a:rPr lang="en-US" dirty="0" smtClean="0"/>
              <a:t>Audio </a:t>
            </a:r>
            <a:r>
              <a:rPr lang="en-US" dirty="0"/>
              <a:t>files with lossless compression are essentially copies of </a:t>
            </a:r>
            <a:r>
              <a:rPr lang="en-US" dirty="0" smtClean="0"/>
              <a:t>the original</a:t>
            </a:r>
          </a:p>
          <a:p>
            <a:pPr lvl="1"/>
            <a:r>
              <a:rPr lang="en-US" dirty="0" smtClean="0"/>
              <a:t>Lossless audio files </a:t>
            </a:r>
            <a:r>
              <a:rPr lang="en-US" dirty="0"/>
              <a:t>are used by music studios to store music digitally </a:t>
            </a:r>
            <a:r>
              <a:rPr lang="en-US" dirty="0" smtClean="0"/>
              <a:t>with full fidelity and for </a:t>
            </a:r>
            <a:r>
              <a:rPr lang="en-US" dirty="0"/>
              <a:t>archival </a:t>
            </a:r>
            <a:r>
              <a:rPr lang="en-US" dirty="0" smtClean="0"/>
              <a:t>purposes</a:t>
            </a:r>
          </a:p>
          <a:p>
            <a:pPr lvl="1"/>
            <a:r>
              <a:rPr lang="en-US" dirty="0"/>
              <a:t>Files created with </a:t>
            </a:r>
            <a:r>
              <a:rPr lang="en-US" dirty="0" err="1"/>
              <a:t>lossy</a:t>
            </a:r>
            <a:r>
              <a:rPr lang="en-US" dirty="0"/>
              <a:t> compression are </a:t>
            </a:r>
            <a:r>
              <a:rPr lang="en-US" dirty="0" smtClean="0"/>
              <a:t>much </a:t>
            </a:r>
            <a:r>
              <a:rPr lang="en-US" dirty="0"/>
              <a:t>smaller </a:t>
            </a:r>
            <a:r>
              <a:rPr lang="en-US" dirty="0" smtClean="0"/>
              <a:t>than those </a:t>
            </a:r>
            <a:r>
              <a:rPr lang="en-US" dirty="0"/>
              <a:t>created with lossless compression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9248-580C-49C8-8C19-F6EA2DA1F25A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299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gital media 4e">
  <a:themeElements>
    <a:clrScheme name="digital medi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EC5BC"/>
      </a:accent1>
      <a:accent2>
        <a:srgbClr val="E97C24"/>
      </a:accent2>
      <a:accent3>
        <a:srgbClr val="E4E982"/>
      </a:accent3>
      <a:accent4>
        <a:srgbClr val="9F1D26"/>
      </a:accent4>
      <a:accent5>
        <a:srgbClr val="41AD5C"/>
      </a:accent5>
      <a:accent6>
        <a:srgbClr val="ECC419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gital media 4e" id="{2EC96685-1F39-4BF0-A623-4203056766B1}" vid="{DC0CCA1D-E964-4579-91E8-1919034EE4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digital media 4e</Template>
  <TotalTime>12914</TotalTime>
  <Words>1171</Words>
  <Application>Microsoft Office PowerPoint</Application>
  <PresentationFormat>On-screen Show (4:3)</PresentationFormat>
  <Paragraphs>160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Arial</vt:lpstr>
      <vt:lpstr>Calibri</vt:lpstr>
      <vt:lpstr>digital media 4e</vt:lpstr>
      <vt:lpstr>PowerPoint Presentation</vt:lpstr>
      <vt:lpstr>Lessons</vt:lpstr>
      <vt:lpstr>Learning Outcomes</vt:lpstr>
      <vt:lpstr>Managing Audio Files</vt:lpstr>
      <vt:lpstr>Managing Audio Files (cont.)</vt:lpstr>
      <vt:lpstr>Sampling</vt:lpstr>
      <vt:lpstr>Channels</vt:lpstr>
      <vt:lpstr>Codecs</vt:lpstr>
      <vt:lpstr>Codecs (cont.)</vt:lpstr>
      <vt:lpstr>Codecs (cont.)</vt:lpstr>
      <vt:lpstr>Organization</vt:lpstr>
      <vt:lpstr>Sound Equipment</vt:lpstr>
      <vt:lpstr>Speakers and Headphones</vt:lpstr>
      <vt:lpstr>Speakers and Headphones (cont.)</vt:lpstr>
      <vt:lpstr>Speakers and Headphones (cont.)</vt:lpstr>
      <vt:lpstr>Microphones</vt:lpstr>
      <vt:lpstr>MIDI</vt:lpstr>
      <vt:lpstr>How Important is Sound?</vt:lpstr>
      <vt:lpstr>Sound Editors</vt:lpstr>
      <vt:lpstr>Sound Editors (cont.)</vt:lpstr>
      <vt:lpstr>Sound Editors (cont.)</vt:lpstr>
      <vt:lpstr>Exporting Files</vt:lpstr>
      <vt:lpstr>Key Concepts</vt:lpstr>
      <vt:lpstr>Key Concepts (cont.)</vt:lpstr>
      <vt:lpstr>Key Concepts (cont.)</vt:lpstr>
    </vt:vector>
  </TitlesOfParts>
  <Company>Custom Editorial Productions, Inc.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</dc:title>
  <dc:creator>Cat Skintik</dc:creator>
  <cp:lastModifiedBy>Cat Skintik</cp:lastModifiedBy>
  <cp:revision>296</cp:revision>
  <dcterms:created xsi:type="dcterms:W3CDTF">2012-02-03T17:33:31Z</dcterms:created>
  <dcterms:modified xsi:type="dcterms:W3CDTF">2015-11-17T21:21:11Z</dcterms:modified>
</cp:coreProperties>
</file>