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34"/>
  </p:notesMasterIdLst>
  <p:sldIdLst>
    <p:sldId id="257" r:id="rId2"/>
    <p:sldId id="258" r:id="rId3"/>
    <p:sldId id="259" r:id="rId4"/>
    <p:sldId id="318" r:id="rId5"/>
    <p:sldId id="335" r:id="rId6"/>
    <p:sldId id="329" r:id="rId7"/>
    <p:sldId id="336" r:id="rId8"/>
    <p:sldId id="330" r:id="rId9"/>
    <p:sldId id="331" r:id="rId10"/>
    <p:sldId id="319" r:id="rId11"/>
    <p:sldId id="320" r:id="rId12"/>
    <p:sldId id="332" r:id="rId13"/>
    <p:sldId id="333" r:id="rId14"/>
    <p:sldId id="316" r:id="rId15"/>
    <p:sldId id="321" r:id="rId16"/>
    <p:sldId id="322" r:id="rId17"/>
    <p:sldId id="337" r:id="rId18"/>
    <p:sldId id="323" r:id="rId19"/>
    <p:sldId id="324" r:id="rId20"/>
    <p:sldId id="325" r:id="rId21"/>
    <p:sldId id="338" r:id="rId22"/>
    <p:sldId id="326" r:id="rId23"/>
    <p:sldId id="327" r:id="rId24"/>
    <p:sldId id="339" r:id="rId25"/>
    <p:sldId id="334" r:id="rId26"/>
    <p:sldId id="328" r:id="rId27"/>
    <p:sldId id="340" r:id="rId28"/>
    <p:sldId id="274" r:id="rId29"/>
    <p:sldId id="341" r:id="rId30"/>
    <p:sldId id="285" r:id="rId31"/>
    <p:sldId id="317" r:id="rId32"/>
    <p:sldId id="34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78" userDrawn="1">
          <p15:clr>
            <a:srgbClr val="A4A3A4"/>
          </p15:clr>
        </p15:guide>
        <p15:guide id="2" pos="2920" userDrawn="1">
          <p15:clr>
            <a:srgbClr val="A4A3A4"/>
          </p15:clr>
        </p15:guide>
        <p15:guide id="3" pos="2840" userDrawn="1">
          <p15:clr>
            <a:srgbClr val="A4A3A4"/>
          </p15:clr>
        </p15:guide>
        <p15:guide id="4" pos="5475" userDrawn="1">
          <p15:clr>
            <a:srgbClr val="A4A3A4"/>
          </p15:clr>
        </p15:guide>
        <p15:guide id="5" pos="285" userDrawn="1">
          <p15:clr>
            <a:srgbClr val="A4A3A4"/>
          </p15:clr>
        </p15:guide>
        <p15:guide id="6" pos="1556" userDrawn="1">
          <p15:clr>
            <a:srgbClr val="A4A3A4"/>
          </p15:clr>
        </p15:guide>
        <p15:guide id="7" pos="4204" userDrawn="1">
          <p15:clr>
            <a:srgbClr val="A4A3A4"/>
          </p15:clr>
        </p15:guide>
        <p15:guide id="8" orient="horz" pos="40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1349"/>
    <a:srgbClr val="AD1D35"/>
    <a:srgbClr val="CA185C"/>
    <a:srgbClr val="C2203B"/>
    <a:srgbClr val="D32340"/>
    <a:srgbClr val="DC2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37" autoAdjust="0"/>
    <p:restoredTop sz="94586" autoAdjust="0"/>
  </p:normalViewPr>
  <p:slideViewPr>
    <p:cSldViewPr>
      <p:cViewPr varScale="1">
        <p:scale>
          <a:sx n="91" d="100"/>
          <a:sy n="91" d="100"/>
        </p:scale>
        <p:origin x="318" y="84"/>
      </p:cViewPr>
      <p:guideLst>
        <p:guide orient="horz" pos="1278"/>
        <p:guide pos="2920"/>
        <p:guide pos="2840"/>
        <p:guide pos="5475"/>
        <p:guide pos="285"/>
        <p:guide pos="1556"/>
        <p:guide pos="4204"/>
        <p:guide orient="horz"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1DB486-8EB6-43AD-B110-ED1C4EF480D4}" type="datetimeFigureOut">
              <a:rPr lang="en-US" smtClean="0"/>
              <a:pPr/>
              <a:t>11/17/2015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AD396E-051B-4668-8B5E-C8F622695A1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097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AD396E-051B-4668-8B5E-C8F622695A1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5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alphaModFix amt="85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4953000"/>
            <a:ext cx="9144000" cy="1905000"/>
          </a:xfrm>
          <a:gradFill flip="none" rotWithShape="1">
            <a:gsLst>
              <a:gs pos="8000">
                <a:schemeClr val="accent1"/>
              </a:gs>
              <a:gs pos="79000">
                <a:schemeClr val="bg1">
                  <a:alpha val="78000"/>
                </a:schemeClr>
              </a:gs>
            </a:gsLst>
            <a:lin ang="5400000" scaled="1"/>
            <a:tileRect/>
          </a:gradFill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dirty="0" smtClean="0"/>
              <a:t>Chapter #</a:t>
            </a:r>
          </a:p>
        </p:txBody>
      </p:sp>
      <p:sp>
        <p:nvSpPr>
          <p:cNvPr id="14" name="Rectangle 13"/>
          <p:cNvSpPr/>
          <p:nvPr/>
        </p:nvSpPr>
        <p:spPr>
          <a:xfrm rot="16200000">
            <a:off x="4533900" y="342901"/>
            <a:ext cx="76200" cy="9144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51502" y="6477000"/>
            <a:ext cx="4114800" cy="381000"/>
          </a:xfrm>
          <a:noFill/>
        </p:spPr>
        <p:txBody>
          <a:bodyPr>
            <a:normAutofit/>
          </a:bodyPr>
          <a:lstStyle>
            <a:lvl1pPr marL="0" indent="0">
              <a:buNone/>
              <a:defRPr sz="1000"/>
            </a:lvl1pPr>
          </a:lstStyle>
          <a:p>
            <a:r>
              <a:rPr lang="en-US" sz="1000" dirty="0" smtClean="0"/>
              <a:t>© 2017 Cengage Learning®. May not be scanned, copied or duplicated, or posted to a publicly accessible website, in whole or in part.</a:t>
            </a:r>
            <a:endParaRPr lang="en-US" sz="1000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5486400"/>
            <a:ext cx="8382000" cy="1219200"/>
          </a:xfrm>
        </p:spPr>
        <p:txBody>
          <a:bodyPr>
            <a:normAutofit/>
          </a:bodyPr>
          <a:lstStyle>
            <a:lvl1pPr marL="0" indent="0">
              <a:buNone/>
              <a:defRPr sz="360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609600"/>
            <a:ext cx="784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4"/>
                </a:solidFill>
              </a:rPr>
              <a:t>digital media 4e</a:t>
            </a:r>
            <a:endParaRPr lang="en-US" sz="60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5208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970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294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kRoses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7735455" cy="5105400"/>
          </a:xfrm>
          <a:prstGeom prst="rect">
            <a:avLst/>
          </a:prstGeom>
        </p:spPr>
      </p:pic>
      <p:pic>
        <p:nvPicPr>
          <p:cNvPr id="8" name="Picture 7" descr="BookTitleRotated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8052955" y="0"/>
            <a:ext cx="1091045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7696200" y="0"/>
            <a:ext cx="381000" cy="6858000"/>
          </a:xfrm>
          <a:prstGeom prst="rect">
            <a:avLst/>
          </a:prstGeom>
          <a:solidFill>
            <a:srgbClr val="A113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>
            <a:spLocks noGrp="1"/>
          </p:cNvSpPr>
          <p:nvPr userDrawn="1">
            <p:ph type="ctrTitle" idx="4294967295" hasCustomPrompt="1"/>
          </p:nvPr>
        </p:nvSpPr>
        <p:spPr>
          <a:xfrm>
            <a:off x="0" y="5105401"/>
            <a:ext cx="7696200" cy="8382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l"/>
            <a:r>
              <a:rPr lang="en-US" sz="4000" dirty="0" smtClean="0"/>
              <a:t>Chapter #</a:t>
            </a:r>
            <a:endParaRPr lang="en-US" sz="4000" dirty="0"/>
          </a:p>
        </p:txBody>
      </p:sp>
      <p:sp>
        <p:nvSpPr>
          <p:cNvPr id="11" name="Subtitle 2"/>
          <p:cNvSpPr>
            <a:spLocks noGrp="1"/>
          </p:cNvSpPr>
          <p:nvPr userDrawn="1">
            <p:ph type="subTitle" idx="4294967295" hasCustomPrompt="1"/>
          </p:nvPr>
        </p:nvSpPr>
        <p:spPr>
          <a:xfrm>
            <a:off x="0" y="5943600"/>
            <a:ext cx="7696200" cy="914400"/>
          </a:xfrm>
          <a:solidFill>
            <a:schemeClr val="accent1"/>
          </a:solidFill>
        </p:spPr>
        <p:txBody>
          <a:bodyPr>
            <a:normAutofit/>
          </a:bodyPr>
          <a:lstStyle>
            <a:lvl1pPr>
              <a:defRPr/>
            </a:lvl1pPr>
          </a:lstStyle>
          <a:p>
            <a:pPr algn="ctr">
              <a:buNone/>
            </a:pPr>
            <a:r>
              <a:rPr lang="en-US" sz="4000" dirty="0" smtClean="0">
                <a:solidFill>
                  <a:srgbClr val="FFC000"/>
                </a:solidFill>
              </a:rPr>
              <a:t>Title</a:t>
            </a:r>
            <a:endParaRPr lang="en-US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971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00800"/>
            <a:ext cx="2133600" cy="365125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" b="71466"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1890039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762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2211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22" b="71466"/>
          <a:stretch/>
        </p:blipFill>
        <p:spPr>
          <a:xfrm>
            <a:off x="1" y="4010"/>
            <a:ext cx="9144000" cy="164592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 rot="16200000">
            <a:off x="4533900" y="-2933699"/>
            <a:ext cx="76200" cy="9144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0" y="6400800"/>
            <a:ext cx="5181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 dirty="0"/>
              <a:t>© </a:t>
            </a:r>
            <a:r>
              <a:rPr lang="en-US" sz="1000" dirty="0" smtClean="0"/>
              <a:t>2017 </a:t>
            </a:r>
            <a:r>
              <a:rPr lang="en-US" sz="1000" dirty="0"/>
              <a:t>Cengage </a:t>
            </a:r>
            <a:r>
              <a:rPr lang="en-US" sz="1000" dirty="0" smtClean="0"/>
              <a:t>Learning®. </a:t>
            </a:r>
            <a:r>
              <a:rPr lang="en-US" sz="1000" dirty="0"/>
              <a:t>May not be scanned, copied or duplicated, or posted to a publicly accessible website, in whole or in part.</a:t>
            </a:r>
          </a:p>
        </p:txBody>
      </p:sp>
    </p:spTree>
    <p:extLst>
      <p:ext uri="{BB962C8B-B14F-4D97-AF65-F5344CB8AC3E}">
        <p14:creationId xmlns:p14="http://schemas.microsoft.com/office/powerpoint/2010/main" val="311039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3047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5999"/>
            <a:ext cx="4040188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05000"/>
            <a:ext cx="4041775" cy="3810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5999"/>
            <a:ext cx="4041775" cy="38401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771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07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89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45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46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221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008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DD6938"/>
                </a:solidFill>
              </a:defRPr>
            </a:lvl1pPr>
          </a:lstStyle>
          <a:p>
            <a:fld id="{16D19248-580C-49C8-8C19-F6EA2DA1F2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926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72" r:id="rId12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smtClean="0"/>
              <a:t>Chapter 12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smtClean="0"/>
              <a:t>Video</a:t>
            </a:r>
          </a:p>
          <a:p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5051502" y="6477000"/>
            <a:ext cx="4114800" cy="381000"/>
          </a:xfrm>
        </p:spPr>
        <p:txBody>
          <a:bodyPr>
            <a:normAutofit lnSpcReduction="10000"/>
          </a:bodyPr>
          <a:lstStyle>
            <a:lvl1pPr marL="0" indent="0">
              <a:buNone/>
              <a:defRPr sz="1000"/>
            </a:lvl1pPr>
          </a:lstStyle>
          <a:p>
            <a:r>
              <a:rPr lang="en-US" dirty="0" smtClean="0"/>
              <a:t>© 2017 Cengage Learning®. May not be scanned, copied or duplicated, or posted to a publicly accessible website, in whole or in part.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Care and Safety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Protect the lens</a:t>
            </a:r>
          </a:p>
          <a:p>
            <a:r>
              <a:rPr lang="en-US" dirty="0" smtClean="0"/>
              <a:t>Clean the lens with a soft cloth</a:t>
            </a:r>
          </a:p>
          <a:p>
            <a:r>
              <a:rPr lang="en-US" dirty="0" smtClean="0"/>
              <a:t>Avoid dropping the equipment</a:t>
            </a:r>
          </a:p>
          <a:p>
            <a:r>
              <a:rPr lang="en-US" dirty="0" smtClean="0"/>
              <a:t>Avoid forcing open the LCD screen</a:t>
            </a:r>
          </a:p>
          <a:p>
            <a:r>
              <a:rPr lang="en-US" dirty="0" smtClean="0"/>
              <a:t>Avoid forcing memory cards in or out of their slots</a:t>
            </a:r>
          </a:p>
          <a:p>
            <a:r>
              <a:rPr lang="en-US" dirty="0" smtClean="0"/>
              <a:t>Be aware of surroundings when filming and exercise caution when moving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the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Planning a video before a shoot is the first step to creating good video</a:t>
            </a:r>
          </a:p>
          <a:p>
            <a:r>
              <a:rPr lang="en-US" dirty="0" smtClean="0"/>
              <a:t>Decide where the action will take place, what it will be, and what words will be said</a:t>
            </a:r>
          </a:p>
          <a:p>
            <a:r>
              <a:rPr lang="en-US" dirty="0" smtClean="0"/>
              <a:t>Scripting</a:t>
            </a:r>
          </a:p>
          <a:p>
            <a:pPr lvl="1"/>
            <a:r>
              <a:rPr lang="en-US" dirty="0" smtClean="0"/>
              <a:t>Good videographers begin by writing a script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scene </a:t>
            </a:r>
            <a:r>
              <a:rPr lang="en-US" dirty="0" smtClean="0"/>
              <a:t>is a segment of a video that occurs in one location and during one continuous time frame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the Shoot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962400" cy="4495800"/>
          </a:xfrm>
        </p:spPr>
        <p:txBody>
          <a:bodyPr>
            <a:normAutofit/>
          </a:bodyPr>
          <a:lstStyle/>
          <a:p>
            <a:r>
              <a:rPr lang="en-US" b="1" dirty="0" smtClean="0"/>
              <a:t>Storyboard</a:t>
            </a:r>
            <a:r>
              <a:rPr lang="en-US" dirty="0" smtClean="0"/>
              <a:t>—a visual method of outlining scenes</a:t>
            </a:r>
          </a:p>
          <a:p>
            <a:pPr lvl="1"/>
            <a:r>
              <a:rPr lang="en-US" dirty="0" smtClean="0"/>
              <a:t>Defines the entire video visually</a:t>
            </a:r>
          </a:p>
          <a:p>
            <a:pPr lvl="1"/>
            <a:r>
              <a:rPr lang="en-US" dirty="0" smtClean="0"/>
              <a:t>Identifies when to use camera techniques such as</a:t>
            </a:r>
          </a:p>
          <a:p>
            <a:pPr lvl="2"/>
            <a:r>
              <a:rPr lang="en-US" sz="1800" b="1" dirty="0" smtClean="0"/>
              <a:t>Panning</a:t>
            </a:r>
            <a:r>
              <a:rPr lang="en-US" sz="1800" dirty="0" smtClean="0"/>
              <a:t>—moving the camera from one side to another</a:t>
            </a:r>
          </a:p>
          <a:p>
            <a:pPr lvl="2"/>
            <a:r>
              <a:rPr lang="en-US" sz="1800" b="1" dirty="0" smtClean="0"/>
              <a:t>Tilting</a:t>
            </a:r>
            <a:r>
              <a:rPr lang="en-US" sz="1800" dirty="0" smtClean="0"/>
              <a:t>—moving the camera angle up and down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 descr="Figure12-06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35500" y="2020942"/>
            <a:ext cx="3931920" cy="3021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8088710" y="445536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Courtesy of </a:t>
            </a:r>
            <a:r>
              <a:rPr lang="en-US" sz="1000" dirty="0" err="1" smtClean="0"/>
              <a:t>Celtx</a:t>
            </a: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Before the Shoot (cont.)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planning</a:t>
            </a:r>
          </a:p>
          <a:p>
            <a:pPr lvl="1"/>
            <a:r>
              <a:rPr lang="en-US" dirty="0" smtClean="0"/>
              <a:t>Before </a:t>
            </a:r>
            <a:r>
              <a:rPr lang="en-US" dirty="0" smtClean="0"/>
              <a:t>shooting, assemble </a:t>
            </a:r>
            <a:r>
              <a:rPr lang="en-US" dirty="0" smtClean="0"/>
              <a:t>any costumes or props </a:t>
            </a:r>
          </a:p>
          <a:p>
            <a:pPr lvl="1"/>
            <a:r>
              <a:rPr lang="en-US" dirty="0" smtClean="0"/>
              <a:t>If you are going to shoot your video </a:t>
            </a:r>
            <a:r>
              <a:rPr lang="en-US" dirty="0" smtClean="0"/>
              <a:t>in </a:t>
            </a:r>
            <a:r>
              <a:rPr lang="en-US" dirty="0" smtClean="0"/>
              <a:t>a public place like a city park, </a:t>
            </a:r>
            <a:r>
              <a:rPr lang="en-US" dirty="0" smtClean="0"/>
              <a:t>check </a:t>
            </a:r>
            <a:r>
              <a:rPr lang="en-US" dirty="0" smtClean="0"/>
              <a:t>with the local government</a:t>
            </a:r>
          </a:p>
          <a:p>
            <a:pPr lvl="2"/>
            <a:r>
              <a:rPr lang="en-US" dirty="0" smtClean="0"/>
              <a:t>There might be rules about making videos in that public space</a:t>
            </a:r>
          </a:p>
          <a:p>
            <a:pPr lvl="2"/>
            <a:r>
              <a:rPr lang="en-US" dirty="0" smtClean="0"/>
              <a:t>You might need a permit</a:t>
            </a:r>
            <a:endParaRPr lang="en-US" sz="1600" dirty="0" smtClean="0"/>
          </a:p>
          <a:p>
            <a:pPr lvl="1"/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Makes a Video </a:t>
            </a:r>
            <a:r>
              <a:rPr lang="en-US" dirty="0"/>
              <a:t>C</a:t>
            </a:r>
            <a:r>
              <a:rPr lang="en-US" dirty="0" smtClean="0"/>
              <a:t>ompelling?</a:t>
            </a:r>
            <a:endParaRPr lang="en-US" dirty="0"/>
          </a:p>
        </p:txBody>
      </p:sp>
      <p:pic>
        <p:nvPicPr>
          <p:cNvPr id="8" name="Content Placeholder 7" descr="ThinkAboutIt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36622"/>
            <a:ext cx="2745191" cy="1709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3657600" y="1905000"/>
            <a:ext cx="5029200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What makes a video good? </a:t>
            </a:r>
          </a:p>
          <a:p>
            <a:r>
              <a:rPr lang="en-US" dirty="0" smtClean="0"/>
              <a:t>What keeps you watching? </a:t>
            </a:r>
          </a:p>
          <a:p>
            <a:r>
              <a:rPr lang="en-US" dirty="0" smtClean="0"/>
              <a:t>How can you use your responses to these questions to improve the videos you make?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38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During the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take</a:t>
            </a:r>
            <a:r>
              <a:rPr lang="en-US" dirty="0" smtClean="0"/>
              <a:t> identifies the number of times a sequence has been filmed</a:t>
            </a:r>
          </a:p>
          <a:p>
            <a:r>
              <a:rPr lang="en-US" dirty="0" smtClean="0"/>
              <a:t>Remember, when shooting a scene, have enough light</a:t>
            </a:r>
          </a:p>
          <a:p>
            <a:r>
              <a:rPr lang="en-US" dirty="0" smtClean="0"/>
              <a:t>Keep your camera steady, avoiding shakiness</a:t>
            </a:r>
          </a:p>
          <a:p>
            <a:r>
              <a:rPr lang="en-US" dirty="0" smtClean="0"/>
              <a:t>Frame the subject</a:t>
            </a:r>
          </a:p>
          <a:p>
            <a:r>
              <a:rPr lang="en-US" dirty="0" smtClean="0"/>
              <a:t>Shoot “B-roll” footage (extra video that does not come directly from the script)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Video Transfer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Most video cameras </a:t>
            </a:r>
            <a:r>
              <a:rPr lang="en-US" dirty="0" smtClean="0"/>
              <a:t>transfer </a:t>
            </a:r>
            <a:r>
              <a:rPr lang="en-US" dirty="0" smtClean="0"/>
              <a:t>video from the camera to the computer using a USB or FireWire connection</a:t>
            </a:r>
          </a:p>
          <a:p>
            <a:r>
              <a:rPr lang="en-US" dirty="0" smtClean="0"/>
              <a:t>FireWire is </a:t>
            </a:r>
            <a:r>
              <a:rPr lang="en-US" dirty="0" smtClean="0"/>
              <a:t>faster but </a:t>
            </a:r>
            <a:r>
              <a:rPr lang="en-US" dirty="0" smtClean="0"/>
              <a:t>more expensive</a:t>
            </a:r>
          </a:p>
          <a:p>
            <a:r>
              <a:rPr lang="en-US" dirty="0" smtClean="0"/>
              <a:t>Newer cameras have USB 3.0, faster than both USB 2.0 and FireWire</a:t>
            </a:r>
          </a:p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530" y="2028825"/>
            <a:ext cx="2834640" cy="3208569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7671685" y="4618369"/>
            <a:ext cx="1143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Susan Lake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Transfer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Attaching the camera to a computer and turning the camera on will create a link between the two devices</a:t>
            </a:r>
          </a:p>
          <a:p>
            <a:r>
              <a:rPr lang="en-US" dirty="0" smtClean="0"/>
              <a:t>A removable memory card can be inserted into the computer’s card reader slot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26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2819399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Frame rate </a:t>
            </a:r>
            <a:r>
              <a:rPr lang="en-US" dirty="0" smtClean="0"/>
              <a:t>is the number of frames per second that video records</a:t>
            </a:r>
          </a:p>
          <a:p>
            <a:r>
              <a:rPr lang="en-US" dirty="0" smtClean="0"/>
              <a:t>The </a:t>
            </a:r>
            <a:r>
              <a:rPr lang="en-US" b="1" dirty="0" err="1" smtClean="0"/>
              <a:t>timecode</a:t>
            </a:r>
            <a:r>
              <a:rPr lang="en-US" dirty="0" smtClean="0"/>
              <a:t> is a record of each frame of video</a:t>
            </a:r>
          </a:p>
          <a:p>
            <a:r>
              <a:rPr lang="en-US" dirty="0" smtClean="0"/>
              <a:t>A </a:t>
            </a:r>
            <a:r>
              <a:rPr lang="en-US" b="1" dirty="0" err="1" smtClean="0"/>
              <a:t>keyframe</a:t>
            </a:r>
            <a:r>
              <a:rPr lang="en-US" b="1" dirty="0" smtClean="0"/>
              <a:t> </a:t>
            </a:r>
            <a:r>
              <a:rPr lang="en-US" dirty="0" smtClean="0"/>
              <a:t>is a software notation of a change in a frame; a mark that indicates where on a timeline an action such as movement begins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Picture 5" descr="Figure12-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4724400"/>
            <a:ext cx="7781925" cy="152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Opening Software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Basic packages like Windows Movie Maker and </a:t>
            </a:r>
            <a:r>
              <a:rPr lang="en-US" dirty="0" err="1" smtClean="0"/>
              <a:t>iMovie</a:t>
            </a:r>
            <a:r>
              <a:rPr lang="en-US" dirty="0" smtClean="0"/>
              <a:t> for the Mac have simple screens you can use to import video clips as well as still images</a:t>
            </a:r>
          </a:p>
          <a:p>
            <a:r>
              <a:rPr lang="en-US" dirty="0" smtClean="0"/>
              <a:t>More advanced programs, such as Adobe Premiere Pro, </a:t>
            </a:r>
            <a:r>
              <a:rPr lang="en-US" dirty="0" smtClean="0"/>
              <a:t>have </a:t>
            </a:r>
            <a:r>
              <a:rPr lang="en-US" dirty="0" smtClean="0"/>
              <a:t>many more options</a:t>
            </a:r>
          </a:p>
          <a:p>
            <a:pPr lvl="1"/>
            <a:r>
              <a:rPr lang="en-US" dirty="0" smtClean="0"/>
              <a:t>Different editing panels</a:t>
            </a:r>
          </a:p>
          <a:p>
            <a:pPr lvl="1"/>
            <a:r>
              <a:rPr lang="en-US" dirty="0" smtClean="0"/>
              <a:t>Effects built into the program</a:t>
            </a:r>
          </a:p>
          <a:p>
            <a:pPr lvl="1"/>
            <a:r>
              <a:rPr lang="en-US" dirty="0" smtClean="0"/>
              <a:t>Timeline</a:t>
            </a:r>
          </a:p>
          <a:p>
            <a:pPr lvl="1"/>
            <a:r>
              <a:rPr lang="en-US" dirty="0" smtClean="0"/>
              <a:t>Panels can be undocked, closed, maximized, and moved</a:t>
            </a:r>
          </a:p>
          <a:p>
            <a:r>
              <a:rPr lang="en-US" dirty="0" smtClean="0"/>
              <a:t>Video developers often work with multiple screens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Lessons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12.1:	Selecting Video Equipment</a:t>
            </a:r>
          </a:p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12.2:	Planning and Recording Video</a:t>
            </a:r>
          </a:p>
          <a:p>
            <a:pPr marL="0" indent="0">
              <a:buNone/>
              <a:tabLst>
                <a:tab pos="1944688" algn="l"/>
              </a:tabLst>
            </a:pPr>
            <a:r>
              <a:rPr lang="en-US" dirty="0" smtClean="0"/>
              <a:t>Lesson 12.3:	Working with Video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Simple editing changes include:</a:t>
            </a:r>
          </a:p>
          <a:p>
            <a:pPr lvl="1"/>
            <a:r>
              <a:rPr lang="en-US" dirty="0" smtClean="0"/>
              <a:t>Changing the duration of an image on the screen</a:t>
            </a:r>
          </a:p>
          <a:p>
            <a:pPr lvl="1"/>
            <a:r>
              <a:rPr lang="en-US" dirty="0" smtClean="0"/>
              <a:t>Rotating an image</a:t>
            </a:r>
          </a:p>
          <a:p>
            <a:pPr lvl="1"/>
            <a:r>
              <a:rPr lang="en-US" dirty="0" smtClean="0"/>
              <a:t>Changing the aspect ratio from standard to widescreen</a:t>
            </a:r>
          </a:p>
          <a:p>
            <a:pPr lvl="1"/>
            <a:r>
              <a:rPr lang="en-US" dirty="0" smtClean="0"/>
              <a:t>Changing the volume on audio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Editing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Other editing options include transitions and effects</a:t>
            </a:r>
          </a:p>
          <a:p>
            <a:pPr lvl="1"/>
            <a:r>
              <a:rPr lang="en-US" b="1" dirty="0" smtClean="0"/>
              <a:t>Transitions</a:t>
            </a:r>
            <a:r>
              <a:rPr lang="en-US" dirty="0" smtClean="0"/>
              <a:t> are movements between scenes</a:t>
            </a:r>
          </a:p>
          <a:p>
            <a:pPr lvl="1"/>
            <a:r>
              <a:rPr lang="en-US" b="1" dirty="0" smtClean="0"/>
              <a:t>Dissolves</a:t>
            </a:r>
            <a:r>
              <a:rPr lang="en-US" dirty="0" smtClean="0"/>
              <a:t> are a transition technique in which one scene slowly changes to the other</a:t>
            </a:r>
          </a:p>
          <a:p>
            <a:pPr lvl="1"/>
            <a:r>
              <a:rPr lang="en-US" dirty="0" smtClean="0"/>
              <a:t>A </a:t>
            </a:r>
            <a:r>
              <a:rPr lang="en-US" b="1" dirty="0" smtClean="0"/>
              <a:t>fade</a:t>
            </a:r>
            <a:r>
              <a:rPr lang="en-US" dirty="0" smtClean="0"/>
              <a:t> is a transition technique that moves from black to the image or the reverse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54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Audio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/>
          <a:lstStyle/>
          <a:p>
            <a:r>
              <a:rPr lang="en-US" dirty="0" smtClean="0"/>
              <a:t>With camcorders, video and audio are recorded at the same time, making synchronization much easier</a:t>
            </a:r>
          </a:p>
          <a:p>
            <a:r>
              <a:rPr lang="en-US" dirty="0" smtClean="0"/>
              <a:t>It is still possible to pull apart the video or audio of a recording to use separately</a:t>
            </a:r>
          </a:p>
          <a:p>
            <a:r>
              <a:rPr lang="en-US" dirty="0" smtClean="0"/>
              <a:t>You can insert audio into a video just as you can still images</a:t>
            </a:r>
          </a:p>
          <a:p>
            <a:r>
              <a:rPr lang="en-US" dirty="0" smtClean="0"/>
              <a:t>Remember that posting to the Web or otherwise distributing a video with ripped music is in violation of copyright laws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To be sure not to lose your work, you should save </a:t>
            </a:r>
            <a:r>
              <a:rPr lang="en-US" dirty="0" smtClean="0"/>
              <a:t>frequently</a:t>
            </a:r>
          </a:p>
          <a:p>
            <a:r>
              <a:rPr lang="en-US" dirty="0" smtClean="0"/>
              <a:t>Consider </a:t>
            </a:r>
            <a:r>
              <a:rPr lang="en-US" dirty="0" smtClean="0"/>
              <a:t>saving each editing stage as a slightly different version</a:t>
            </a:r>
          </a:p>
          <a:p>
            <a:r>
              <a:rPr lang="en-US" b="1" dirty="0" smtClean="0"/>
              <a:t>Rendering </a:t>
            </a:r>
            <a:r>
              <a:rPr lang="en-US" dirty="0" smtClean="0"/>
              <a:t>is the conversion of video to a format that can be used with various viewers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Exporting Video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Five common file formats are</a:t>
            </a:r>
          </a:p>
          <a:p>
            <a:pPr lvl="1"/>
            <a:r>
              <a:rPr lang="en-US" dirty="0" smtClean="0"/>
              <a:t>MOV: also called QuickTime, developed by Apple</a:t>
            </a:r>
          </a:p>
          <a:p>
            <a:pPr lvl="1"/>
            <a:r>
              <a:rPr lang="en-US" dirty="0" smtClean="0"/>
              <a:t>WMV: Windows Media Video, developed by Microsoft</a:t>
            </a:r>
          </a:p>
          <a:p>
            <a:pPr lvl="1"/>
            <a:r>
              <a:rPr lang="en-US" dirty="0" smtClean="0"/>
              <a:t>AVI: an older standard for personal computers still required by some programs before burning a video DVD</a:t>
            </a:r>
          </a:p>
          <a:p>
            <a:pPr lvl="1"/>
            <a:r>
              <a:rPr lang="en-US" dirty="0" smtClean="0"/>
              <a:t>MPEG: a multimedia standard for personal computers and other devices; MPEG-4 is designed for both audio and video</a:t>
            </a:r>
          </a:p>
          <a:p>
            <a:pPr lvl="1"/>
            <a:r>
              <a:rPr lang="en-US" dirty="0" smtClean="0"/>
              <a:t>FLV: Flash video played using Adobe Flash player</a:t>
            </a:r>
          </a:p>
          <a:p>
            <a:pPr lvl="1"/>
            <a:r>
              <a:rPr lang="en-US" dirty="0" smtClean="0"/>
              <a:t>MP4: common digital multimedia format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02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Exporting Video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export process uses compression algorithms (video codecs) similar to </a:t>
            </a:r>
            <a:r>
              <a:rPr lang="en-US" dirty="0" smtClean="0"/>
              <a:t>those used </a:t>
            </a:r>
            <a:r>
              <a:rPr lang="en-US" dirty="0" smtClean="0"/>
              <a:t>to create audio recordings</a:t>
            </a:r>
          </a:p>
          <a:p>
            <a:r>
              <a:rPr lang="en-US" dirty="0" smtClean="0"/>
              <a:t>Codecs make the file sizes smaller to increase transmission speed</a:t>
            </a:r>
          </a:p>
          <a:p>
            <a:r>
              <a:rPr lang="en-US" dirty="0" smtClean="0"/>
              <a:t>Compression is important with video</a:t>
            </a:r>
          </a:p>
          <a:p>
            <a:r>
              <a:rPr lang="en-US" dirty="0" smtClean="0"/>
              <a:t>Decide </a:t>
            </a:r>
            <a:r>
              <a:rPr lang="en-US" dirty="0" smtClean="0"/>
              <a:t>which format </a:t>
            </a:r>
            <a:r>
              <a:rPr lang="en-US" dirty="0" smtClean="0"/>
              <a:t>to use, </a:t>
            </a:r>
            <a:r>
              <a:rPr lang="en-US" dirty="0" smtClean="0"/>
              <a:t>balancing file size with image quality</a:t>
            </a:r>
          </a:p>
          <a:p>
            <a:r>
              <a:rPr lang="en-US" dirty="0" smtClean="0"/>
              <a:t>The encoding or rendering process can be time-consuming depending upon </a:t>
            </a:r>
            <a:r>
              <a:rPr lang="en-US" dirty="0" smtClean="0"/>
              <a:t>your computer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Sharing Video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The point of creating a video is to share it with others to convey a message or evoke a feeling</a:t>
            </a:r>
          </a:p>
          <a:p>
            <a:pPr lvl="1"/>
            <a:r>
              <a:rPr lang="en-US" dirty="0" smtClean="0"/>
              <a:t>Short videos or podcasts can be uploaded to a company’s Facebook page</a:t>
            </a:r>
          </a:p>
          <a:p>
            <a:pPr lvl="1"/>
            <a:r>
              <a:rPr lang="en-US" dirty="0" smtClean="0"/>
              <a:t>You can burn a video to a DVD</a:t>
            </a:r>
          </a:p>
          <a:p>
            <a:pPr lvl="1"/>
            <a:r>
              <a:rPr lang="en-US" dirty="0" smtClean="0"/>
              <a:t>You can stream the video</a:t>
            </a:r>
          </a:p>
          <a:p>
            <a:pPr lvl="2"/>
            <a:r>
              <a:rPr lang="en-US" dirty="0" smtClean="0"/>
              <a:t>Allows you to view video directly from a server rather than downloading a file to your computer</a:t>
            </a:r>
          </a:p>
          <a:p>
            <a:pPr lvl="2"/>
            <a:r>
              <a:rPr lang="en-US" dirty="0" smtClean="0"/>
              <a:t>Method that movie distributors </a:t>
            </a:r>
            <a:r>
              <a:rPr lang="en-US" dirty="0" smtClean="0"/>
              <a:t>have adopted to </a:t>
            </a:r>
            <a:r>
              <a:rPr lang="en-US" dirty="0" smtClean="0"/>
              <a:t>make it possible to view movies instantly, without having to use a DVD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26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Video equipment can vary in quality and size from a smartphone to a high-end camcorder</a:t>
            </a:r>
            <a:endParaRPr lang="en-US" i="1" dirty="0" smtClean="0"/>
          </a:p>
          <a:p>
            <a:r>
              <a:rPr lang="en-US" dirty="0" smtClean="0"/>
              <a:t>When comparing video cameras the following specifications are important to consider: resolution, aspect ratio, sensor, </a:t>
            </a:r>
            <a:r>
              <a:rPr lang="en-US" dirty="0" err="1" smtClean="0"/>
              <a:t>bitrate</a:t>
            </a:r>
            <a:r>
              <a:rPr lang="en-US" dirty="0" smtClean="0"/>
              <a:t>, storage medium, and features</a:t>
            </a:r>
            <a:endParaRPr lang="en-US" i="1" dirty="0" smtClean="0"/>
          </a:p>
          <a:p>
            <a:r>
              <a:rPr lang="en-US" dirty="0" smtClean="0"/>
              <a:t>Most video today is recorded digitally with new 4K Ultra HD camcorders having higher resolution (3840 x 2160 pixels)</a:t>
            </a: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20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Camcorders with hard drives or flash memory can store more video</a:t>
            </a:r>
            <a:endParaRPr lang="en-US" i="1" dirty="0" smtClean="0"/>
          </a:p>
          <a:p>
            <a:r>
              <a:rPr lang="en-US" dirty="0" smtClean="0"/>
              <a:t>Important camcorder features include:</a:t>
            </a:r>
          </a:p>
          <a:p>
            <a:pPr lvl="1"/>
            <a:r>
              <a:rPr lang="en-US" dirty="0" smtClean="0"/>
              <a:t>The size of the LCD display</a:t>
            </a:r>
          </a:p>
          <a:p>
            <a:pPr lvl="1"/>
            <a:r>
              <a:rPr lang="en-US" dirty="0" smtClean="0"/>
              <a:t>The optical zoom power</a:t>
            </a:r>
          </a:p>
          <a:p>
            <a:pPr lvl="1"/>
            <a:r>
              <a:rPr lang="en-US" dirty="0" smtClean="0"/>
              <a:t>Image stabilization</a:t>
            </a:r>
          </a:p>
          <a:p>
            <a:pPr lvl="1"/>
            <a:r>
              <a:rPr lang="en-US" dirty="0" smtClean="0"/>
              <a:t>The availability of a microphone jack</a:t>
            </a:r>
          </a:p>
          <a:p>
            <a:pPr lvl="1"/>
            <a:r>
              <a:rPr lang="en-US" dirty="0" smtClean="0"/>
              <a:t>Low-light capability</a:t>
            </a:r>
          </a:p>
          <a:p>
            <a:pPr lvl="1"/>
            <a:r>
              <a:rPr lang="en-US" dirty="0" smtClean="0"/>
              <a:t>Battery life</a:t>
            </a:r>
          </a:p>
          <a:p>
            <a:pPr lvl="1"/>
            <a:r>
              <a:rPr lang="en-US" dirty="0" smtClean="0"/>
              <a:t>Input/output connectors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85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several care and safety requirements you should consider when using a camcorder</a:t>
            </a:r>
          </a:p>
          <a:p>
            <a:r>
              <a:rPr lang="en-US" dirty="0" smtClean="0"/>
              <a:t>Video scripts follow a standard format that identifies each scene separately and includes information about the location, time, characters, sounds, and dialogue</a:t>
            </a:r>
            <a:endParaRPr lang="en-US" i="1" dirty="0" smtClean="0"/>
          </a:p>
          <a:p>
            <a:r>
              <a:rPr lang="en-US" dirty="0" smtClean="0"/>
              <a:t>A storyboard creates a visual guide for use when shooting a video; it gives information on the type of shots as well as the action</a:t>
            </a:r>
            <a:endParaRPr lang="en-US" i="1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27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Learning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12.1:	Compare video cameras based upon their specifications and features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12.2:	Distinguish between various video formats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12.3:	Describe care and safety precautions when using a camcorder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12.4:	Write a video script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12.5:	Create a video storyboard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12.6:	Select the type of shots to be used in a video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12.7:	Film and edit a video using transitions and effects</a:t>
            </a:r>
          </a:p>
          <a:p>
            <a:pPr marL="914400" indent="-914400">
              <a:buNone/>
              <a:tabLst>
                <a:tab pos="914400" algn="l"/>
              </a:tabLst>
            </a:pPr>
            <a:r>
              <a:rPr lang="en-US" dirty="0" smtClean="0"/>
              <a:t>12.8:	Share a video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Video shots fall into three categories: wide angle, medium, and close-up</a:t>
            </a:r>
          </a:p>
          <a:p>
            <a:r>
              <a:rPr lang="en-US" dirty="0" smtClean="0"/>
              <a:t>Shots can be panned from side to side or tilted up and down; varying types of shots, angles, and effects can add visual interest to a video, but it should not be overdone</a:t>
            </a:r>
            <a:endParaRPr lang="en-US" i="1" dirty="0" smtClean="0"/>
          </a:p>
          <a:p>
            <a:r>
              <a:rPr lang="en-US" dirty="0" smtClean="0"/>
              <a:t>Video is transferred to a computer for editing using a USB or FireWire connection</a:t>
            </a:r>
            <a:endParaRPr lang="en-US" i="1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16D19248-580C-49C8-8C19-F6EA2DA1F25A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Key Concepts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Video frames are recorded as frames per second and the timecode records each hour, minute, second, and frame</a:t>
            </a:r>
          </a:p>
          <a:p>
            <a:r>
              <a:rPr lang="en-US" smtClean="0"/>
              <a:t>Video can be edited by trimming away parts of a clip, by adding transitions, inserting effects, and by adding text such as titles and credits</a:t>
            </a:r>
          </a:p>
          <a:p>
            <a:r>
              <a:rPr lang="en-US" smtClean="0"/>
              <a:t>Editing programs allow users to edit using a timeline or storyboard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Key Concepts </a:t>
            </a:r>
            <a:r>
              <a:rPr lang="en-US" smtClean="0"/>
              <a:t>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495800"/>
          </a:xfrm>
        </p:spPr>
        <p:txBody>
          <a:bodyPr>
            <a:normAutofit/>
          </a:bodyPr>
          <a:lstStyle/>
          <a:p>
            <a:r>
              <a:rPr lang="en-US" smtClean="0"/>
              <a:t>Editing </a:t>
            </a:r>
            <a:r>
              <a:rPr lang="en-US" dirty="0" smtClean="0"/>
              <a:t>programs save files in a proprietary format</a:t>
            </a:r>
          </a:p>
          <a:p>
            <a:r>
              <a:rPr lang="en-US" dirty="0" smtClean="0"/>
              <a:t>The files must be exported in order to be viewed on different kinds of platforms, or they can be streamed, which makes it unnecessary to download the files</a:t>
            </a:r>
            <a:endParaRPr lang="en-US" i="1" dirty="0" smtClean="0"/>
          </a:p>
          <a:p>
            <a:r>
              <a:rPr lang="en-US" dirty="0" smtClean="0"/>
              <a:t>Each export requires the video to be rendered in specific ways for it to play as intended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88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Selecting Video Equipment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Video equipment can include digital cameras and smartphones, and high-end </a:t>
            </a:r>
            <a:r>
              <a:rPr lang="en-US" b="1" dirty="0" smtClean="0"/>
              <a:t>camcorders</a:t>
            </a:r>
            <a:endParaRPr lang="en-US" dirty="0" smtClean="0"/>
          </a:p>
          <a:p>
            <a:r>
              <a:rPr lang="en-US" b="1" dirty="0" smtClean="0"/>
              <a:t>Digital </a:t>
            </a:r>
            <a:r>
              <a:rPr lang="en-US" b="1" dirty="0"/>
              <a:t>Single-Lens Reflex (DSLR)</a:t>
            </a:r>
            <a:r>
              <a:rPr lang="en-US" dirty="0"/>
              <a:t> cameras are becoming more popular because the user can shoot video at frame sizes similar to </a:t>
            </a:r>
            <a:r>
              <a:rPr lang="en-US" dirty="0" smtClean="0"/>
              <a:t>film</a:t>
            </a:r>
          </a:p>
          <a:p>
            <a:endParaRPr lang="en-US" dirty="0" smtClean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550" y="2028826"/>
            <a:ext cx="3931920" cy="2551145"/>
          </a:xfrm>
          <a:effectLst>
            <a:outerShdw blurRad="292100" dist="139700" dir="2700000" algn="ctr" rotWithShape="0">
              <a:srgbClr val="000000">
                <a:alpha val="65000"/>
              </a:srgbClr>
            </a:outerShdw>
          </a:effec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Camcorders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First videocassette recorders were heavy and recorded on tape</a:t>
            </a:r>
          </a:p>
          <a:p>
            <a:r>
              <a:rPr lang="en-US" dirty="0" smtClean="0"/>
              <a:t>Microphones sometimes picked up the sound of the tape turning</a:t>
            </a:r>
          </a:p>
          <a:p>
            <a:r>
              <a:rPr lang="en-US" dirty="0" smtClean="0"/>
              <a:t>Today’s camcorders are digital and come in a variety of sizes</a:t>
            </a:r>
          </a:p>
          <a:p>
            <a:r>
              <a:rPr lang="en-US" dirty="0" smtClean="0"/>
              <a:t>Equipment varies greatly in quality, depending on the resolution and the aspect ratio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11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Evaluating Camcorders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Camcorders have evolved from standard definition (SD) to </a:t>
            </a:r>
            <a:r>
              <a:rPr lang="en-US" b="1" dirty="0" smtClean="0"/>
              <a:t>high definition (HD)</a:t>
            </a:r>
            <a:r>
              <a:rPr lang="en-US" dirty="0" smtClean="0"/>
              <a:t> and </a:t>
            </a:r>
            <a:r>
              <a:rPr lang="en-US" dirty="0" smtClean="0"/>
              <a:t>then to 4K</a:t>
            </a:r>
            <a:endParaRPr lang="en-US" dirty="0" smtClean="0"/>
          </a:p>
          <a:p>
            <a:r>
              <a:rPr lang="en-US" b="1" dirty="0" smtClean="0"/>
              <a:t>4K Ultra HD </a:t>
            </a:r>
            <a:r>
              <a:rPr lang="en-US" dirty="0" smtClean="0"/>
              <a:t>camcorders have four times the resolution (3840 x 2160 pixels) of previous camcorders</a:t>
            </a:r>
          </a:p>
          <a:p>
            <a:r>
              <a:rPr lang="en-US" dirty="0" smtClean="0"/>
              <a:t>4K camcorders may be handheld, cinema, action, or DSLR camcorders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Camcorders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 camcorders can shoot at the 4:3 or the 16:9 aspect ratio</a:t>
            </a:r>
          </a:p>
          <a:p>
            <a:r>
              <a:rPr lang="en-US" dirty="0" smtClean="0"/>
              <a:t>16:9 is the standard for high-definition TV</a:t>
            </a:r>
          </a:p>
          <a:p>
            <a:r>
              <a:rPr lang="en-US" dirty="0" smtClean="0"/>
              <a:t>Material placed in the light orange bands in the illustration at right will not appear on an HD screen</a:t>
            </a:r>
          </a:p>
          <a:p>
            <a:endParaRPr lang="en-US" dirty="0" smtClean="0"/>
          </a:p>
          <a:p>
            <a:endParaRPr lang="en-US" b="1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Figure12-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35500" y="2036709"/>
            <a:ext cx="4023360" cy="27487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6959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Camcorders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72000"/>
          </a:xfrm>
        </p:spPr>
        <p:txBody>
          <a:bodyPr>
            <a:normAutofit/>
          </a:bodyPr>
          <a:lstStyle/>
          <a:p>
            <a:r>
              <a:rPr lang="en-US" b="1" dirty="0" smtClean="0"/>
              <a:t>Interlaced </a:t>
            </a:r>
            <a:r>
              <a:rPr lang="en-US" dirty="0" smtClean="0"/>
              <a:t>video is recorded or broadcast as a series of alternating lines</a:t>
            </a:r>
          </a:p>
          <a:p>
            <a:r>
              <a:rPr lang="en-US" b="1" dirty="0" smtClean="0"/>
              <a:t>Progressive </a:t>
            </a:r>
            <a:r>
              <a:rPr lang="en-US" dirty="0" smtClean="0"/>
              <a:t>video is recorded or broadcast as a series of sequential lines</a:t>
            </a:r>
          </a:p>
          <a:p>
            <a:r>
              <a:rPr lang="en-US" dirty="0" smtClean="0"/>
              <a:t>Additional elements that affect the look and quality of a camcorder:</a:t>
            </a:r>
          </a:p>
          <a:p>
            <a:pPr lvl="1"/>
            <a:r>
              <a:rPr lang="en-US" dirty="0" smtClean="0"/>
              <a:t>Quality of the optical sensor</a:t>
            </a:r>
          </a:p>
          <a:p>
            <a:pPr lvl="1"/>
            <a:r>
              <a:rPr lang="en-US" b="1" dirty="0" smtClean="0"/>
              <a:t>Bitrate</a:t>
            </a:r>
            <a:r>
              <a:rPr lang="en-US" dirty="0" smtClean="0"/>
              <a:t>—video transfer speed that also determines file size and compression</a:t>
            </a:r>
            <a:endParaRPr lang="en-US" b="1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Evaluating Camcorders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Storage media</a:t>
            </a:r>
          </a:p>
          <a:p>
            <a:pPr lvl="1"/>
            <a:r>
              <a:rPr lang="en-US" dirty="0" smtClean="0"/>
              <a:t>Variety of storage devices  for recorded images</a:t>
            </a:r>
          </a:p>
          <a:p>
            <a:pPr lvl="1"/>
            <a:r>
              <a:rPr lang="en-US" dirty="0" smtClean="0"/>
              <a:t>Hard drives, flash memory, DVDs</a:t>
            </a:r>
          </a:p>
          <a:p>
            <a:r>
              <a:rPr lang="en-US" dirty="0" smtClean="0"/>
              <a:t>Important </a:t>
            </a:r>
            <a:r>
              <a:rPr lang="en-US" dirty="0"/>
              <a:t>f</a:t>
            </a:r>
            <a:r>
              <a:rPr lang="en-US" dirty="0" smtClean="0"/>
              <a:t>eatures</a:t>
            </a:r>
          </a:p>
          <a:p>
            <a:pPr lvl="1"/>
            <a:r>
              <a:rPr lang="en-US" dirty="0" smtClean="0"/>
              <a:t>LCD display/viewfinders</a:t>
            </a:r>
          </a:p>
          <a:p>
            <a:pPr lvl="1"/>
            <a:r>
              <a:rPr lang="en-US" dirty="0" smtClean="0"/>
              <a:t>Zoom and image stabilization</a:t>
            </a:r>
          </a:p>
          <a:p>
            <a:pPr lvl="1"/>
            <a:r>
              <a:rPr lang="en-US" dirty="0" smtClean="0"/>
              <a:t>Microphone and microphone jack</a:t>
            </a:r>
          </a:p>
          <a:p>
            <a:pPr lvl="1"/>
            <a:r>
              <a:rPr lang="en-US" dirty="0" smtClean="0"/>
              <a:t>Low light capability</a:t>
            </a:r>
          </a:p>
          <a:p>
            <a:pPr lvl="1"/>
            <a:r>
              <a:rPr lang="en-US" dirty="0" smtClean="0"/>
              <a:t>Battery life and input/output connections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9248-580C-49C8-8C19-F6EA2DA1F25A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al media 4e">
  <a:themeElements>
    <a:clrScheme name="digital medi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EC5BC"/>
      </a:accent1>
      <a:accent2>
        <a:srgbClr val="E97C24"/>
      </a:accent2>
      <a:accent3>
        <a:srgbClr val="E4E982"/>
      </a:accent3>
      <a:accent4>
        <a:srgbClr val="9F1D26"/>
      </a:accent4>
      <a:accent5>
        <a:srgbClr val="41AD5C"/>
      </a:accent5>
      <a:accent6>
        <a:srgbClr val="ECC41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al media 4e" id="{2EC96685-1F39-4BF0-A623-4203056766B1}" vid="{DC0CCA1D-E964-4579-91E8-1919034EE4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digital media 4e</Template>
  <TotalTime>14530</TotalTime>
  <Words>1624</Words>
  <Application>Microsoft Office PowerPoint</Application>
  <PresentationFormat>On-screen Show (4:3)</PresentationFormat>
  <Paragraphs>221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digital media 4e</vt:lpstr>
      <vt:lpstr>PowerPoint Presentation</vt:lpstr>
      <vt:lpstr>Lessons</vt:lpstr>
      <vt:lpstr>Learning Outcomes</vt:lpstr>
      <vt:lpstr>Selecting Video Equipment</vt:lpstr>
      <vt:lpstr>Evaluating Camcorders</vt:lpstr>
      <vt:lpstr>Evaluating Camcorders (cont.)</vt:lpstr>
      <vt:lpstr>Evaluating Camcorders (cont.)</vt:lpstr>
      <vt:lpstr>Evaluating Camcorders (cont.)</vt:lpstr>
      <vt:lpstr>Evaluating Camcorders (cont.)</vt:lpstr>
      <vt:lpstr>Care and Safety</vt:lpstr>
      <vt:lpstr>Before the Shoot</vt:lpstr>
      <vt:lpstr>Before the Shoot (cont.)</vt:lpstr>
      <vt:lpstr>Before the Shoot (cont.)</vt:lpstr>
      <vt:lpstr>What Makes a Video Compelling?</vt:lpstr>
      <vt:lpstr>During the Shoot</vt:lpstr>
      <vt:lpstr>Video Transfer</vt:lpstr>
      <vt:lpstr>Video Transfer (cont.)</vt:lpstr>
      <vt:lpstr>Frames</vt:lpstr>
      <vt:lpstr>Opening Software</vt:lpstr>
      <vt:lpstr>Editing</vt:lpstr>
      <vt:lpstr>Editing (cont.)</vt:lpstr>
      <vt:lpstr>Audio</vt:lpstr>
      <vt:lpstr>Exporting Video</vt:lpstr>
      <vt:lpstr>Exporting Video (cont.)</vt:lpstr>
      <vt:lpstr>Exporting Video (cont.)</vt:lpstr>
      <vt:lpstr>Sharing Video</vt:lpstr>
      <vt:lpstr>Key Concepts</vt:lpstr>
      <vt:lpstr>Key Concepts (cont.)</vt:lpstr>
      <vt:lpstr>Key Concepts (cont.)</vt:lpstr>
      <vt:lpstr>Key Concepts (cont.)</vt:lpstr>
      <vt:lpstr>Key Concepts (cont.)</vt:lpstr>
      <vt:lpstr>Key Concepts (cont.)</vt:lpstr>
    </vt:vector>
  </TitlesOfParts>
  <Company>Custom Editorial Productions, Inc.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</dc:title>
  <dc:creator>Rose Marie Kuebbing</dc:creator>
  <cp:lastModifiedBy>Cat Skintik</cp:lastModifiedBy>
  <cp:revision>307</cp:revision>
  <dcterms:created xsi:type="dcterms:W3CDTF">2012-02-03T17:33:31Z</dcterms:created>
  <dcterms:modified xsi:type="dcterms:W3CDTF">2015-11-17T21:38:41Z</dcterms:modified>
</cp:coreProperties>
</file>